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6"/>
  </p:notesMasterIdLst>
  <p:sldIdLst>
    <p:sldId id="256" r:id="rId2"/>
    <p:sldId id="259" r:id="rId3"/>
    <p:sldId id="258" r:id="rId4"/>
    <p:sldId id="257" r:id="rId5"/>
    <p:sldId id="288" r:id="rId6"/>
    <p:sldId id="289" r:id="rId7"/>
    <p:sldId id="287" r:id="rId8"/>
    <p:sldId id="372" r:id="rId9"/>
    <p:sldId id="285" r:id="rId10"/>
    <p:sldId id="290" r:id="rId11"/>
    <p:sldId id="301" r:id="rId12"/>
    <p:sldId id="276" r:id="rId13"/>
    <p:sldId id="283" r:id="rId14"/>
    <p:sldId id="264" r:id="rId15"/>
    <p:sldId id="302" r:id="rId16"/>
    <p:sldId id="295" r:id="rId17"/>
    <p:sldId id="298" r:id="rId18"/>
    <p:sldId id="299" r:id="rId19"/>
    <p:sldId id="278" r:id="rId20"/>
    <p:sldId id="300" r:id="rId21"/>
    <p:sldId id="279" r:id="rId22"/>
    <p:sldId id="277" r:id="rId23"/>
    <p:sldId id="267" r:id="rId24"/>
    <p:sldId id="272" r:id="rId25"/>
    <p:sldId id="271" r:id="rId26"/>
    <p:sldId id="274" r:id="rId27"/>
    <p:sldId id="281" r:id="rId28"/>
    <p:sldId id="294" r:id="rId29"/>
    <p:sldId id="273" r:id="rId30"/>
    <p:sldId id="282" r:id="rId31"/>
    <p:sldId id="371" r:id="rId32"/>
    <p:sldId id="291" r:id="rId33"/>
    <p:sldId id="293" r:id="rId34"/>
    <p:sldId id="373" r:id="rId35"/>
  </p:sldIdLst>
  <p:sldSz cx="9144000" cy="5143500" type="screen16x9"/>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7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7803" autoAdjust="0"/>
  </p:normalViewPr>
  <p:slideViewPr>
    <p:cSldViewPr snapToGrid="0">
      <p:cViewPr varScale="1">
        <p:scale>
          <a:sx n="94" d="100"/>
          <a:sy n="94" d="100"/>
        </p:scale>
        <p:origin x="198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Report No. FHWA-SA-19-034  </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757051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definition of design speed comes from the AASHTO Green Book, which recommends that topography, anticipated operating speed, adjacent land use, and functional classification be considered in this decision. </a:t>
            </a:r>
            <a:r>
              <a:rPr lang="en-US" sz="1200" b="0" i="0" kern="1200" dirty="0">
                <a:solidFill>
                  <a:schemeClr val="tx1"/>
                </a:solidFill>
                <a:effectLst/>
                <a:latin typeface="+mn-lt"/>
                <a:ea typeface="+mn-ea"/>
                <a:cs typeface="+mn-cs"/>
              </a:rPr>
              <a:t>Anticipated operating and posted speeds should be considered in the selection of the design speed, but there is no regulation establishing a more direct relationship.</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(October 7, 2015). Memo “Information: Relationship between Design Speed and Posted Speed.” Available: https://www.fhwa.dot.gov/design/standards/151007.cfm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2184473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kern="1200" dirty="0">
                <a:solidFill>
                  <a:schemeClr val="tx1"/>
                </a:solidFill>
                <a:effectLst/>
                <a:latin typeface="+mn-lt"/>
                <a:ea typeface="+mn-ea"/>
                <a:cs typeface="+mn-cs"/>
              </a:rPr>
              <a:t>after 1918, highway design followed a spiral of cause and effect, resulting in faster and faster speeds and wider and wider pavements. The motivating force behind this spiral was the driving speed preferences of the great mass of vehicle operators. The public authorities were never able to impose or enforce speed limits for very long if the majority of drivers considered the limits unreasonably low. Now, many current engineering practices use the 85</a:t>
            </a:r>
            <a:r>
              <a:rPr lang="en-US" sz="1200" b="0" i="0" kern="1200" baseline="30000" dirty="0">
                <a:solidFill>
                  <a:schemeClr val="tx1"/>
                </a:solidFill>
                <a:effectLst/>
                <a:latin typeface="+mn-lt"/>
                <a:ea typeface="+mn-ea"/>
                <a:cs typeface="+mn-cs"/>
              </a:rPr>
              <a:t>th</a:t>
            </a:r>
            <a:r>
              <a:rPr lang="en-US" sz="1200" b="0" i="0" kern="1200" dirty="0">
                <a:solidFill>
                  <a:schemeClr val="tx1"/>
                </a:solidFill>
                <a:effectLst/>
                <a:latin typeface="+mn-lt"/>
                <a:ea typeface="+mn-ea"/>
                <a:cs typeface="+mn-cs"/>
              </a:rPr>
              <a:t> percentile speed—or the speed at which the majority of drivers travel—as the method of setting speed limits.</a:t>
            </a:r>
            <a:r>
              <a:rPr lang="en-US" dirty="0"/>
              <a:t>” (from Road Safety Fundamentals).</a:t>
            </a:r>
          </a:p>
          <a:p>
            <a:r>
              <a:rPr lang="en-US" b="1" dirty="0"/>
              <a:t>Student Question</a:t>
            </a:r>
            <a:r>
              <a:rPr lang="en-US" dirty="0"/>
              <a:t>: </a:t>
            </a:r>
            <a:r>
              <a:rPr lang="en-US" i="1" dirty="0"/>
              <a:t>Ask students to consider the “spiral of cause and effect.” What problems arise when using 85</a:t>
            </a:r>
            <a:r>
              <a:rPr lang="en-US" i="1" baseline="30000" dirty="0"/>
              <a:t>th</a:t>
            </a:r>
            <a:r>
              <a:rPr lang="en-US" i="1" dirty="0"/>
              <a:t> percentile speeds to set speed limits? </a:t>
            </a:r>
            <a:r>
              <a:rPr lang="en-US" dirty="0"/>
              <a:t>[students may mention that raising the speed limit to the 85</a:t>
            </a:r>
            <a:r>
              <a:rPr lang="en-US" baseline="30000" dirty="0"/>
              <a:t>th</a:t>
            </a:r>
            <a:r>
              <a:rPr lang="en-US" dirty="0"/>
              <a:t> percentile effectively increases the 85</a:t>
            </a:r>
            <a:r>
              <a:rPr lang="en-US" baseline="30000" dirty="0"/>
              <a:t>th</a:t>
            </a:r>
            <a:r>
              <a:rPr lang="en-US" dirty="0"/>
              <a:t> percentile speed or that deferring to driver behavior ignores an area’s crash history or the safety of people walking and bicycling].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Transportation Safety Board. (2017). </a:t>
            </a:r>
            <a:r>
              <a:rPr lang="en-US" i="1" dirty="0"/>
              <a:t>Reducing Speeding-Related Crashes Involving Passenger Vehicles</a:t>
            </a:r>
            <a:r>
              <a:rPr lang="en-US" dirty="0"/>
              <a:t>. Safety Study NTSB/SS-17/01. Washington, DC.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UNIT 1: Foundations of Road Safety. U.S. Department of Transportation. Available: https://rspcb.safety.fhwa.dot.gov/rsf/Unit1.aspx#ch2</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855432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Vision Zero challenges the assumption that traffic deaths and severe injuries are inevitable side effects in our transportation system. Broadly, Vision Zero is an approach to traffic safety that can be put into action by agencies that adopt policies, action plans, and new practices designed to eliminate traffic fatalities and serious injuries. This strategy was first adopted in Sweden in the 1990s but is spreading across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Vision Zero Network. “What is Vision Zero.” Available: https://visionzeronetwork.org/about/what-is-vision-zero/ [Accessed May 2019]. </a:t>
            </a:r>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1596358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3825997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is a labor-intensive approach that has not been demonstrated to be effective, yet it is still standard practice for many law enforcement agencies across the county.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Richard, C. M., Magee, K., Bacon-</a:t>
            </a:r>
            <a:r>
              <a:rPr lang="en-US" sz="1200" b="0" i="0" kern="1200" dirty="0" err="1">
                <a:solidFill>
                  <a:schemeClr val="tx1"/>
                </a:solidFill>
                <a:effectLst/>
                <a:latin typeface="+mn-lt"/>
                <a:ea typeface="+mn-ea"/>
                <a:cs typeface="+mn-cs"/>
              </a:rPr>
              <a:t>Abdelmoteleb</a:t>
            </a:r>
            <a:r>
              <a:rPr lang="en-US" sz="1200" b="0" i="0" kern="1200" dirty="0">
                <a:solidFill>
                  <a:schemeClr val="tx1"/>
                </a:solidFill>
                <a:effectLst/>
                <a:latin typeface="+mn-lt"/>
                <a:ea typeface="+mn-ea"/>
                <a:cs typeface="+mn-cs"/>
              </a:rPr>
              <a:t>, P., &amp; Brown, J. L. (2018). </a:t>
            </a:r>
            <a:r>
              <a:rPr lang="en-US" sz="1200" b="0" i="1" kern="1200" dirty="0">
                <a:solidFill>
                  <a:schemeClr val="tx1"/>
                </a:solidFill>
                <a:effectLst/>
                <a:latin typeface="+mn-lt"/>
                <a:ea typeface="+mn-ea"/>
                <a:cs typeface="+mn-cs"/>
              </a:rPr>
              <a:t>Countermeasures that work: A highway safety countermeasure guide for state highway safety offices</a:t>
            </a:r>
            <a:r>
              <a:rPr lang="en-US" sz="1200" b="0" i="0" kern="1200" dirty="0">
                <a:solidFill>
                  <a:schemeClr val="tx1"/>
                </a:solidFill>
                <a:effectLst/>
                <a:latin typeface="+mn-lt"/>
                <a:ea typeface="+mn-ea"/>
                <a:cs typeface="+mn-cs"/>
              </a:rPr>
              <a:t> (Final Report No. DOT HS 812 478, 9th ed.) (p. 567). McLean, VA: National Highway Traffic Safety Administration.</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455450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u="none" strike="noStrike" kern="1200" baseline="0" dirty="0">
                <a:solidFill>
                  <a:schemeClr val="tx1"/>
                </a:solidFill>
                <a:latin typeface="+mn-lt"/>
                <a:ea typeface="+mn-ea"/>
                <a:cs typeface="+mn-cs"/>
              </a:rPr>
              <a:t>An automated enforcement system uses an electronic camera to enforce traffic laws by assisting with detection of infractions and providing photo documentation of the vehicle or driver violating the traffic law. Cameras can be fixed or mobile. Some jurisdictions refer to speed cameras as “safety cameras.” Most speed cameras measure the speed of a vehicle at a single spot, but more recent technology can measure average speeds over a certain distance (used in Australia and the United Kingdom). </a:t>
            </a:r>
            <a:r>
              <a:rPr lang="en-US" sz="1200" b="0" i="0" kern="1200" dirty="0">
                <a:solidFill>
                  <a:schemeClr val="tx1"/>
                </a:solidFill>
                <a:effectLst/>
                <a:latin typeface="+mn-lt"/>
                <a:ea typeface="+mn-ea"/>
                <a:cs typeface="+mn-cs"/>
              </a:rPr>
              <a:t>Speed cameras usually are programmed so they will not be activated unless a vehicle is traveling significantly faster than the posted limit — typically 10 or 11 mph faster, although in certain places such as school zones the tolerance may be lower. Recent evaluations are available from Portland, OR; New York City; and Montgomery County, MD. Some states use them in work zones.</a:t>
            </a:r>
          </a:p>
          <a:p>
            <a:r>
              <a:rPr lang="en-US" sz="1200" b="0" i="0" kern="1200" dirty="0">
                <a:solidFill>
                  <a:schemeClr val="tx1"/>
                </a:solidFill>
                <a:effectLst/>
                <a:latin typeface="+mn-lt"/>
                <a:ea typeface="+mn-ea"/>
                <a:cs typeface="+mn-cs"/>
              </a:rPr>
              <a:t>AAA Foundation asks about ASE as part of its annual national survey. In 2017, 48% of drivers ages 16 and older said they supported the use of speed cameras on residential streets.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Powell, Tara Casanova. </a:t>
            </a:r>
            <a:r>
              <a:rPr lang="en-US" i="0" dirty="0"/>
              <a:t>(January 2019). </a:t>
            </a:r>
            <a:r>
              <a:rPr lang="en-US" i="1" dirty="0"/>
              <a:t>Speeding Away From Zero: Rethinking a Forgotten Traffic Safety Challenge</a:t>
            </a:r>
            <a:r>
              <a:rPr lang="en-US" i="0" dirty="0"/>
              <a:t> Governors Highway Safety Association. Available: https://www.ghsa.org/resources/Speeding19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Insurance Institute for Highway Safety, “Speed.” Available: https://www.iihs.org/topics/speed#effects-of-speed-limits-on-safety. [Accessed May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Poole, B., Johnson, S., and Thomas, L. (December 2017). </a:t>
            </a:r>
            <a:r>
              <a:rPr lang="en-US" sz="1200" b="0" i="1" u="none" strike="noStrike" kern="1200" baseline="0" dirty="0">
                <a:solidFill>
                  <a:schemeClr val="tx1"/>
                </a:solidFill>
                <a:latin typeface="+mn-lt"/>
                <a:ea typeface="+mn-ea"/>
                <a:cs typeface="+mn-cs"/>
              </a:rPr>
              <a:t>An Overview of Automated Enforcement Systems and Their Potential for Improving Pedestrian and Bicyclist Safety</a:t>
            </a:r>
            <a:r>
              <a:rPr lang="en-US" sz="1200" b="0" i="0" u="none" strike="noStrike" kern="1200" baseline="0" dirty="0">
                <a:solidFill>
                  <a:schemeClr val="tx1"/>
                </a:solidFill>
                <a:latin typeface="+mn-lt"/>
                <a:ea typeface="+mn-ea"/>
                <a:cs typeface="+mn-cs"/>
              </a:rPr>
              <a:t>. Pedestrian and Bicycle Information Center. Chapel Hill, NC.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Transportation Safety Board. (2017). </a:t>
            </a:r>
            <a:r>
              <a:rPr lang="en-US" i="1" dirty="0"/>
              <a:t>Reducing Speeding-Related Crashes Involving Passenger Vehicles</a:t>
            </a:r>
            <a:r>
              <a:rPr lang="en-US" dirty="0"/>
              <a:t>. Safety Study NTSB/SS-17/01. Washington, DC.</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448765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u="none" strike="noStrike" kern="1200" baseline="0" dirty="0">
                <a:solidFill>
                  <a:schemeClr val="tx1"/>
                </a:solidFill>
                <a:latin typeface="+mn-lt"/>
                <a:ea typeface="+mn-ea"/>
                <a:cs typeface="+mn-cs"/>
              </a:rPr>
              <a:t>Pedestrians and bicyclists are particularly vulnerable to speeding and to incrementally higher speeds in general.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sz="1200" b="0" i="0" u="none" strike="noStrike" kern="1200" baseline="0" dirty="0">
                <a:solidFill>
                  <a:schemeClr val="tx1"/>
                </a:solidFill>
                <a:latin typeface="+mn-lt"/>
                <a:ea typeface="+mn-ea"/>
                <a:cs typeface="+mn-cs"/>
              </a:rPr>
              <a:t>Most of the research about the effect of changing speed limits has been conducted on higher speed roads, but new research is emerging as agencies evaluated speed limit reductions as part of Vision Zero strategies. Speeds tend to change by smaller amounts than the change in limits.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u="none" strike="noStrike" kern="1200" baseline="0" dirty="0">
                <a:solidFill>
                  <a:schemeClr val="tx1"/>
                </a:solidFill>
                <a:latin typeface="+mn-lt"/>
                <a:ea typeface="+mn-ea"/>
                <a:cs typeface="+mn-cs"/>
              </a:rPr>
              <a:t>Poole, B., Johnson, S., and Thomas, L. (December 2017). </a:t>
            </a:r>
            <a:r>
              <a:rPr lang="en-US" sz="1200" b="0" i="1" u="none" strike="noStrike" kern="1200" baseline="0" dirty="0">
                <a:solidFill>
                  <a:schemeClr val="tx1"/>
                </a:solidFill>
                <a:latin typeface="+mn-lt"/>
                <a:ea typeface="+mn-ea"/>
                <a:cs typeface="+mn-cs"/>
              </a:rPr>
              <a:t>An Overview of Automated Enforcement Systems and Their Potential for Improving Pedestrian and Bicyclist Safety. </a:t>
            </a:r>
            <a:r>
              <a:rPr lang="en-US" sz="1200" b="0" i="0" u="none" strike="noStrike" kern="1200" baseline="0" dirty="0">
                <a:solidFill>
                  <a:schemeClr val="tx1"/>
                </a:solidFill>
                <a:latin typeface="+mn-lt"/>
                <a:ea typeface="+mn-ea"/>
                <a:cs typeface="+mn-cs"/>
              </a:rPr>
              <a:t>Pedestrian and Bicycle Information Center. Chapel Hill, NC.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2364021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a:t>
            </a:r>
            <a:r>
              <a:rPr lang="en-US" sz="1200" b="0" i="0" kern="1200" dirty="0">
                <a:solidFill>
                  <a:schemeClr val="tx1"/>
                </a:solidFill>
                <a:effectLst/>
                <a:latin typeface="+mn-lt"/>
                <a:ea typeface="+mn-ea"/>
                <a:cs typeface="+mn-cs"/>
              </a:rPr>
              <a:t>Boston lowered the default speed limit on city streets from 30 mph to 25 mph beginning January 9, 2017. It publicized the change via advertisements, social media and traditional media outlets. The city's move came after the Massachusetts legislature in 2016 amended state law to allow cities and towns to lower speed limits from 30 mph to 25 mph on municipal roads in densely populated areas or business districts. Unless otherwise posted, the speed limit on all City of Boston roadways is 25 mph. Researchers used Providence, Rhode Island, as a control cite and studied arterials, collectors, and local roads in both cities. </a:t>
            </a:r>
            <a:r>
              <a:rPr lang="en-US" sz="1200" b="0" i="0" u="none" strike="noStrike" kern="1200" baseline="0" dirty="0">
                <a:solidFill>
                  <a:schemeClr val="tx1"/>
                </a:solidFill>
                <a:latin typeface="+mn-lt"/>
                <a:ea typeface="+mn-ea"/>
                <a:cs typeface="+mn-cs"/>
              </a:rPr>
              <a:t>Future research will examine changes in crashes.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Insurance Institute for Highway Safety. “City drivers slow down for lower speed limit in Boston.” (August 28, 2018). Available: https://www.iihs.org/news/detail/city-drivers-slow-down-for-lower-speed-limit-in-boston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(left): https://www.iihs.org/media/4e90439f-383c-4036-8616-d1223d19ce79/FXPzKw/News/082818-Boston.jpg</a:t>
            </a:r>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343151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u="none" strike="noStrike" kern="1200" baseline="0" dirty="0">
                <a:solidFill>
                  <a:schemeClr val="tx1"/>
                </a:solidFill>
                <a:latin typeface="+mn-lt"/>
                <a:ea typeface="+mn-ea"/>
                <a:cs typeface="+mn-cs"/>
              </a:rPr>
              <a:t>Roadway infrastructure is generally more costly to deploy than behavioral interventions like enforcement and education, but streets are the foundation of a safe environment for walking and bicycling.</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1045465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The intended speed of this road is 35 miles per hour, but the wide design of the road and the number of lanes leads drivers to drive much faster. </a:t>
            </a: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a:t>
            </a:r>
            <a:r>
              <a:rPr lang="en-US" sz="1200" b="0" i="0" u="none" strike="noStrike" kern="1200" baseline="0" dirty="0">
                <a:solidFill>
                  <a:schemeClr val="tx1"/>
                </a:solidFill>
                <a:latin typeface="+mn-lt"/>
                <a:ea typeface="+mn-ea"/>
                <a:cs typeface="+mn-cs"/>
              </a:rPr>
              <a:t>FHWA. (2017). </a:t>
            </a:r>
            <a:r>
              <a:rPr lang="en-US" sz="1200" b="0" i="1" u="none" strike="noStrike" kern="1200" baseline="0" dirty="0">
                <a:solidFill>
                  <a:schemeClr val="tx1"/>
                </a:solidFill>
                <a:latin typeface="+mn-lt"/>
                <a:ea typeface="+mn-ea"/>
                <a:cs typeface="+mn-cs"/>
              </a:rPr>
              <a:t>Road Safety Fundamentals; Concepts, Strategies, and Practices that Reduce Fatalities and Injuries on the Road</a:t>
            </a:r>
            <a:r>
              <a:rPr lang="en-US" sz="1200" b="0" i="0" u="none" strike="noStrike" kern="1200" baseline="0" dirty="0">
                <a:solidFill>
                  <a:schemeClr val="tx1"/>
                </a:solidFill>
                <a:latin typeface="+mn-lt"/>
                <a:ea typeface="+mn-ea"/>
                <a:cs typeface="+mn-cs"/>
              </a:rPr>
              <a:t>. UNIT 1: Foundations of Road Safety. U.S. Department of Transportation. Available: https://rspcb.safety.fhwa.dot.gov/rsf/Unit1.aspx#ch2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Image: https://rspcb.safety.fhwa.dot.gov/rsf/images/unit1_speedLimit35.png</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3654690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Vehicle speed seriously impacts pedestrian and bicyclist safety not only by increasing the chances of a crash, but also by increasing the risk of death when these vulnerable road users are involved in a crash.</a:t>
            </a:r>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1657697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2857600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3839725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sz="1200" b="0" i="0" kern="1200" dirty="0">
                <a:solidFill>
                  <a:schemeClr val="tx1"/>
                </a:solidFill>
                <a:effectLst/>
                <a:latin typeface="+mn-lt"/>
                <a:ea typeface="+mn-ea"/>
                <a:cs typeface="+mn-cs"/>
              </a:rPr>
              <a:t>These objectives are typically achieved by reducing vehicle speeds or volumes on a single street or a street network. Traffic calming measures consist of horizontal, vertical, lane narrowing, roadside, and other features that use self-enforcing physical or psycho-perception means to produce desired effects.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Traffic Calming </a:t>
            </a:r>
            <a:r>
              <a:rPr lang="en-US" dirty="0" err="1"/>
              <a:t>ePrimer</a:t>
            </a:r>
            <a:r>
              <a:rPr lang="en-US" dirty="0"/>
              <a:t>. Available: https://safety.fhwa.dot.gov/speedmgt/traffic_calm.cfm. Accessed May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Left image – Altamont, New York http://ruraldesignguide.com/files/photos/pg4-24_Alta.jpg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Right image – Alexandria, Virginia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29581655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dirty="0"/>
              <a:t>Source</a:t>
            </a:r>
            <a:r>
              <a:rPr lang="en-US" dirty="0"/>
              <a:t>: Powell, Tara Casanova. </a:t>
            </a:r>
            <a:r>
              <a:rPr lang="en-US" i="0" dirty="0"/>
              <a:t>(January 2019). </a:t>
            </a:r>
            <a:r>
              <a:rPr lang="en-US" i="1" dirty="0"/>
              <a:t>Speeding Away From Zero: Rethinking a Forgotten Traffic Safety Challenge</a:t>
            </a:r>
            <a:r>
              <a:rPr lang="en-US" i="0" dirty="0"/>
              <a:t> Governors Highway Safety Association. Available: https://www.ghsa.org/resources/Speeding19</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Image: http://www.pedbikeimages.org/mediumimages/Median_Chokers_onLakeAve_InmanPark.jpg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b="1" dirty="0"/>
          </a:p>
          <a:p>
            <a:endParaRPr lang="en-US" b="1" dirty="0"/>
          </a:p>
          <a:p>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2083636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(2013). </a:t>
            </a:r>
            <a:r>
              <a:rPr lang="en-US" i="1" dirty="0"/>
              <a:t>Urban Street Design Guide. </a:t>
            </a:r>
            <a:r>
              <a:rPr lang="en-US" i="0" dirty="0"/>
              <a:t>Available: https://nacto.org/publication/urban-street-design-guide/</a:t>
            </a:r>
            <a:r>
              <a:rPr lang="en-US" i="1" dirty="0"/>
              <a:t> </a:t>
            </a:r>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882734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This image shows how geometric design features work in conjunction with traffic signal timing and land use policies (block lengths, building setbacks, and streetscaping) to produce traffic calming effects.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City of Austin. 2016-2018 Vision Zero Action Plan. Available: http://austintexas.gov/visionzero</a:t>
            </a:r>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4159665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Federal Highway Administration (2006). University Course on Bicycle and Pedestrian Transportation.</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2458957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 </a:t>
            </a:r>
            <a:r>
              <a:rPr lang="en-US" b="0" dirty="0"/>
              <a:t>Purpose and benefits shown on the slide.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Road diets are also covered in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Federal Highway Administration, Proven Safety Countermeasures. Available: https://safety.fhwa.dot.gov/provencountermeasures/road_diets/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34913292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(2013). </a:t>
            </a:r>
            <a:r>
              <a:rPr lang="en-US" i="1" dirty="0"/>
              <a:t>Urban Street Design Guide. </a:t>
            </a:r>
            <a:r>
              <a:rPr lang="en-US" i="0" dirty="0"/>
              <a:t>Available: https://nacto.org/publication/urban-street-design-guide/</a:t>
            </a:r>
            <a:r>
              <a:rPr lang="en-US" i="1" dirty="0"/>
              <a:t>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25917071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Notice: still has same amount of travel lanes, still has street parking, but safer and more hospitable for all users.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NACTO (2013). </a:t>
            </a:r>
            <a:r>
              <a:rPr lang="en-US" i="1" dirty="0"/>
              <a:t>Urban Street Design Guide. </a:t>
            </a:r>
            <a:r>
              <a:rPr lang="en-US" i="0" dirty="0"/>
              <a:t>Available: https://nacto.org/publication/urban-street-design-guide/</a:t>
            </a:r>
            <a:r>
              <a:rPr lang="en-US" i="1" dirty="0"/>
              <a: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1642754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definition of speeding offered in the first bullet is uniform, but the investigation and reporting of crashes is much less uniform across states and jurisdictions. For example, some state crash report forms only allow officers to select one or two contributing causes. Speeding involvement in pedestrian and bicyclist fatalities was reported only about 8% of the time (8.0% for pedestrians and 8.6% for bicyclists).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“Safety Performance Management.” Available: https://safety.fhwa.dot.gov/hsip/spm/ [Accessed June 2019]</a:t>
            </a:r>
          </a:p>
          <a:p>
            <a:pPr marL="228600" indent="-228600">
              <a:buFont typeface="+mj-lt"/>
              <a:buAutoNum type="arabicPeriod"/>
            </a:pPr>
            <a:r>
              <a:rPr lang="en-US" dirty="0"/>
              <a:t>NHTSA. (May 2014). </a:t>
            </a:r>
            <a:r>
              <a:rPr lang="en-US" i="1" dirty="0"/>
              <a:t>Speed Management Program Plan. </a:t>
            </a:r>
            <a:r>
              <a:rPr lang="en-US" i="0" dirty="0"/>
              <a:t>Available:</a:t>
            </a:r>
            <a:r>
              <a:rPr lang="en-US" i="1" dirty="0"/>
              <a:t> </a:t>
            </a:r>
            <a:r>
              <a:rPr lang="en-US" dirty="0"/>
              <a:t>https://www.nhtsa.gov/sites/nhtsa.dot.gov/files/812028-speedmgtprogram.pdf</a:t>
            </a:r>
          </a:p>
          <a:p>
            <a:pPr marL="228600" indent="-228600">
              <a:buFont typeface="+mj-lt"/>
              <a:buAutoNum type="arabicPeriod"/>
            </a:pPr>
            <a:r>
              <a:rPr lang="en-US" dirty="0"/>
              <a:t>Tara Casanova Powell. </a:t>
            </a:r>
            <a:r>
              <a:rPr lang="en-US" i="0" dirty="0"/>
              <a:t>(January 2019). </a:t>
            </a:r>
            <a:r>
              <a:rPr lang="en-US" i="1" dirty="0"/>
              <a:t>Speeding Away From Zero: Rethinking a Forgotten Traffic Safety Challenge</a:t>
            </a:r>
            <a:r>
              <a:rPr lang="en-US" i="0" dirty="0"/>
              <a:t> Governors Highway Safety Association. Available: https://www.ghsa.org/resources/Speeding19</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24914272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B0E0527B-8748-4309-90A1-426C0629AC1D}"/>
              </a:ext>
            </a:extLst>
          </p:cNvPr>
          <p:cNvSpPr>
            <a:spLocks noGrp="1" noChangeArrowheads="1"/>
          </p:cNvSpPr>
          <p:nvPr>
            <p:ph type="sldNum" sz="quarter" idx="5"/>
          </p:nvPr>
        </p:nvSpPr>
        <p:spPr>
          <a:noFill/>
        </p:spPr>
        <p:txBody>
          <a:bodyPr/>
          <a:lstStyle>
            <a:lvl1pPr defTabSz="947738">
              <a:defRPr sz="3200">
                <a:solidFill>
                  <a:schemeClr val="tx1"/>
                </a:solidFill>
                <a:latin typeface="Calibri" panose="020F0502020204030204" pitchFamily="34" charset="0"/>
              </a:defRPr>
            </a:lvl1pPr>
            <a:lvl2pPr marL="742950" indent="-285750" defTabSz="947738">
              <a:defRPr sz="3200">
                <a:solidFill>
                  <a:schemeClr val="tx1"/>
                </a:solidFill>
                <a:latin typeface="Calibri" panose="020F0502020204030204" pitchFamily="34" charset="0"/>
              </a:defRPr>
            </a:lvl2pPr>
            <a:lvl3pPr marL="1143000" indent="-228600" defTabSz="947738">
              <a:defRPr sz="3200">
                <a:solidFill>
                  <a:schemeClr val="tx1"/>
                </a:solidFill>
                <a:latin typeface="Calibri" panose="020F0502020204030204" pitchFamily="34" charset="0"/>
              </a:defRPr>
            </a:lvl3pPr>
            <a:lvl4pPr marL="1600200" indent="-228600" defTabSz="947738">
              <a:defRPr sz="3200">
                <a:solidFill>
                  <a:schemeClr val="tx1"/>
                </a:solidFill>
                <a:latin typeface="Calibri" panose="020F0502020204030204" pitchFamily="34" charset="0"/>
              </a:defRPr>
            </a:lvl4pPr>
            <a:lvl5pPr marL="2057400" indent="-228600" defTabSz="947738">
              <a:defRPr sz="3200">
                <a:solidFill>
                  <a:schemeClr val="tx1"/>
                </a:solidFill>
                <a:latin typeface="Calibri" panose="020F0502020204030204" pitchFamily="34" charset="0"/>
              </a:defRPr>
            </a:lvl5pPr>
            <a:lvl6pPr marL="2514600" indent="-228600" defTabSz="947738" eaLnBrk="0" fontAlgn="base" hangingPunct="0">
              <a:spcBef>
                <a:spcPct val="0"/>
              </a:spcBef>
              <a:spcAft>
                <a:spcPct val="0"/>
              </a:spcAft>
              <a:defRPr sz="3200">
                <a:solidFill>
                  <a:schemeClr val="tx1"/>
                </a:solidFill>
                <a:latin typeface="Calibri" panose="020F0502020204030204" pitchFamily="34" charset="0"/>
              </a:defRPr>
            </a:lvl6pPr>
            <a:lvl7pPr marL="2971800" indent="-228600" defTabSz="947738" eaLnBrk="0" fontAlgn="base" hangingPunct="0">
              <a:spcBef>
                <a:spcPct val="0"/>
              </a:spcBef>
              <a:spcAft>
                <a:spcPct val="0"/>
              </a:spcAft>
              <a:defRPr sz="3200">
                <a:solidFill>
                  <a:schemeClr val="tx1"/>
                </a:solidFill>
                <a:latin typeface="Calibri" panose="020F0502020204030204" pitchFamily="34" charset="0"/>
              </a:defRPr>
            </a:lvl7pPr>
            <a:lvl8pPr marL="3429000" indent="-228600" defTabSz="947738" eaLnBrk="0" fontAlgn="base" hangingPunct="0">
              <a:spcBef>
                <a:spcPct val="0"/>
              </a:spcBef>
              <a:spcAft>
                <a:spcPct val="0"/>
              </a:spcAft>
              <a:defRPr sz="3200">
                <a:solidFill>
                  <a:schemeClr val="tx1"/>
                </a:solidFill>
                <a:latin typeface="Calibri" panose="020F0502020204030204" pitchFamily="34" charset="0"/>
              </a:defRPr>
            </a:lvl8pPr>
            <a:lvl9pPr marL="3886200" indent="-228600" defTabSz="947738" eaLnBrk="0" fontAlgn="base" hangingPunct="0">
              <a:spcBef>
                <a:spcPct val="0"/>
              </a:spcBef>
              <a:spcAft>
                <a:spcPct val="0"/>
              </a:spcAft>
              <a:defRPr sz="3200">
                <a:solidFill>
                  <a:schemeClr val="tx1"/>
                </a:solidFill>
                <a:latin typeface="Calibri" panose="020F0502020204030204" pitchFamily="34" charset="0"/>
              </a:defRPr>
            </a:lvl9pPr>
          </a:lstStyle>
          <a:p>
            <a:fld id="{F50FBE94-5286-433D-93BA-2C3FF5209546}" type="slidenum">
              <a:rPr lang="en-US" altLang="en-US" sz="1200">
                <a:latin typeface="Times New Roman" panose="02020603050405020304" pitchFamily="18" charset="0"/>
              </a:rPr>
              <a:pPr/>
              <a:t>31</a:t>
            </a:fld>
            <a:endParaRPr lang="en-US" altLang="en-US" sz="1200">
              <a:latin typeface="Times New Roman" panose="02020603050405020304" pitchFamily="18" charset="0"/>
            </a:endParaRPr>
          </a:p>
        </p:txBody>
      </p:sp>
      <p:sp>
        <p:nvSpPr>
          <p:cNvPr id="118787" name="Rectangle 2">
            <a:extLst>
              <a:ext uri="{FF2B5EF4-FFF2-40B4-BE49-F238E27FC236}">
                <a16:creationId xmlns:a16="http://schemas.microsoft.com/office/drawing/2014/main" id="{EC6AC07D-148B-4120-A633-9531CBC32C58}"/>
              </a:ext>
            </a:extLst>
          </p:cNvPr>
          <p:cNvSpPr>
            <a:spLocks noGrp="1" noRot="1" noChangeAspect="1" noChangeArrowheads="1" noTextEdit="1"/>
          </p:cNvSpPr>
          <p:nvPr>
            <p:ph type="sldImg"/>
          </p:nvPr>
        </p:nvSpPr>
        <p:spPr>
          <a:ln/>
        </p:spPr>
      </p:sp>
      <p:sp>
        <p:nvSpPr>
          <p:cNvPr id="118788" name="Rectangle 3">
            <a:extLst>
              <a:ext uri="{FF2B5EF4-FFF2-40B4-BE49-F238E27FC236}">
                <a16:creationId xmlns:a16="http://schemas.microsoft.com/office/drawing/2014/main" id="{DC427DD2-E8F3-4854-86F1-82935A66E817}"/>
              </a:ext>
            </a:extLst>
          </p:cNvPr>
          <p:cNvSpPr>
            <a:spLocks noGrp="1" noChangeArrowheads="1"/>
          </p:cNvSpPr>
          <p:nvPr>
            <p:ph type="body" idx="1"/>
          </p:nvPr>
        </p:nvSpPr>
        <p:spPr>
          <a:noFill/>
        </p:spPr>
        <p:txBody>
          <a:bodyPr/>
          <a:lstStyle/>
          <a:p>
            <a:r>
              <a:rPr lang="en-US" b="1" dirty="0"/>
              <a:t>Key Message</a:t>
            </a:r>
            <a:r>
              <a:rPr lang="en-US" b="0" dirty="0"/>
              <a:t>: </a:t>
            </a:r>
            <a:r>
              <a:rPr lang="en-US" altLang="en-US" dirty="0"/>
              <a:t>Appropriate road diets provide many benefits to pedestrians, bicyclists, and other road users. </a:t>
            </a:r>
            <a:r>
              <a:rPr lang="en-US" sz="1200" b="0" i="0" kern="1200" dirty="0">
                <a:solidFill>
                  <a:schemeClr val="tx1"/>
                </a:solidFill>
                <a:effectLst/>
                <a:latin typeface="+mn-lt"/>
                <a:ea typeface="+mn-ea"/>
                <a:cs typeface="+mn-cs"/>
              </a:rPr>
              <a:t>A road diet can be a low-cost safety solution when planned in conjunction with a simple pavement overlay, and the reconfiguration can be accomplished at no additional cost.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 </a:t>
            </a:r>
            <a:r>
              <a:rPr lang="en-US" altLang="en-US" dirty="0"/>
              <a:t>FHWA/PBIC. (2009). Planning and Designing for Pedestrian Safety Course.</a:t>
            </a:r>
            <a:endParaRPr lang="en-US" altLang="en-US" b="1" dirty="0"/>
          </a:p>
          <a:p>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Federal Highway Administration. (2018). </a:t>
            </a:r>
            <a:r>
              <a:rPr lang="en-US" i="1" dirty="0"/>
              <a:t>Road Diet Countermeasure Tech Sheet</a:t>
            </a:r>
            <a:r>
              <a:rPr lang="en-US" dirty="0"/>
              <a:t>. Every Day Counts 4 – Safe Transportation For Every Pedestrian. Available: https://safety.fhwa.dot.gov/ped_bike/step/docs/techSheet_RoadDiet2018.pdf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19701573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Federal Highway Administration. (2018). </a:t>
            </a:r>
            <a:r>
              <a:rPr lang="en-US" i="1" dirty="0"/>
              <a:t>Road Diet Countermeasure Tech Sheet</a:t>
            </a:r>
            <a:r>
              <a:rPr lang="en-US" dirty="0"/>
              <a:t>. Every Day Counts 4 – Safe Transportation For Every Pedestrian. Available: https://safety.fhwa.dot.gov/ped_bike/step/docs/techSheet_RoadDiet2018.pdf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958223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Fatality data combined for 2010 through 2015.</a:t>
            </a:r>
          </a:p>
          <a:p>
            <a:r>
              <a:rPr lang="en-US" b="1" dirty="0"/>
              <a:t>Student Question</a:t>
            </a:r>
            <a:r>
              <a:rPr lang="en-US" dirty="0"/>
              <a:t>: Our experience tells us that posted speed limit does not equal the actual speed of travel, but does looking at the posted speed limit help you conjure an image of the type of roadway design? What about the number of people walking and bicycling – which streets would you expect to see more people walking and bicycling?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Coleman, H., &amp; </a:t>
            </a:r>
            <a:r>
              <a:rPr lang="en-US" dirty="0" err="1"/>
              <a:t>Mizenko</a:t>
            </a:r>
            <a:r>
              <a:rPr lang="en-US" dirty="0"/>
              <a:t>, K. (2018, March). </a:t>
            </a:r>
            <a:r>
              <a:rPr lang="en-US" i="1" dirty="0"/>
              <a:t>Pedestrian and bicyclist data analysis </a:t>
            </a:r>
            <a:r>
              <a:rPr lang="en-US" dirty="0"/>
              <a:t>(Research Note. Report No. DOT HS 812 502). Washington, DC: National Highway Traffic Safety Administration. Available: https://www.nhtsa.gov/sites/nhtsa.dot.gov/files/documents/812502_pedestrian-and-bicyclist-data-analysis-tsf-research-note.pdf</a:t>
            </a:r>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622385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Fatal pedestrian and bicyclist crashes were more likely to occur on roads with lower posted speed limits in urban areas than in rural areas. </a:t>
            </a:r>
            <a:endParaRPr lang="en-US" b="1" dirty="0"/>
          </a:p>
          <a:p>
            <a:r>
              <a:rPr lang="en-US" b="1" dirty="0"/>
              <a:t>Notes</a:t>
            </a:r>
            <a:r>
              <a:rPr lang="en-US" dirty="0"/>
              <a:t>: Fatality data combined for 2010 through 2015.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Coleman, H., &amp; </a:t>
            </a:r>
            <a:r>
              <a:rPr lang="en-US" dirty="0" err="1"/>
              <a:t>Mizenko</a:t>
            </a:r>
            <a:r>
              <a:rPr lang="en-US" dirty="0"/>
              <a:t>, K. (2018, March). </a:t>
            </a:r>
            <a:r>
              <a:rPr lang="en-US" i="1" dirty="0"/>
              <a:t>Pedestrian and bicyclist data analysis </a:t>
            </a:r>
            <a:r>
              <a:rPr lang="en-US" dirty="0"/>
              <a:t>(Research Note. Report No. DOT HS 812 502). Washington, DC: National Highway Traffic Safety Administration. Available: https://www.nhtsa.gov/sites/nhtsa.dot.gov/files/documents/812502_pedestrian-and-bicyclist-data-analysis-tsf-research-note.pdf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74239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Recent studies have also suggested that even small decreases in travel speed can reduce pedestrian crash and injury severity. </a:t>
            </a:r>
            <a:r>
              <a:rPr lang="en-US" sz="1200" b="0" i="0" u="none" strike="noStrike" kern="1200" baseline="0" dirty="0">
                <a:solidFill>
                  <a:schemeClr val="tx1"/>
                </a:solidFill>
                <a:latin typeface="+mn-lt"/>
                <a:ea typeface="+mn-ea"/>
                <a:cs typeface="+mn-cs"/>
              </a:rPr>
              <a:t>For example, research on the relationship of speed and crash severity at speeds under 30 mph shows an increase of 1 or 2 mph in vehicle impact speed results in significantly higher risk of severe injury and fatality for pedestrians (</a:t>
            </a:r>
            <a:r>
              <a:rPr lang="en-US" sz="1200" b="0" i="0" u="none" strike="noStrike" kern="1200" baseline="0" dirty="0" err="1">
                <a:solidFill>
                  <a:schemeClr val="tx1"/>
                </a:solidFill>
                <a:latin typeface="+mn-lt"/>
                <a:ea typeface="+mn-ea"/>
                <a:cs typeface="+mn-cs"/>
              </a:rPr>
              <a:t>Kroyer</a:t>
            </a:r>
            <a:r>
              <a:rPr lang="en-US" sz="1200" b="0" i="0" u="none" strike="noStrike" kern="1200" baseline="0" dirty="0">
                <a:solidFill>
                  <a:schemeClr val="tx1"/>
                </a:solidFill>
                <a:latin typeface="+mn-lt"/>
                <a:ea typeface="+mn-ea"/>
                <a:cs typeface="+mn-cs"/>
              </a:rPr>
              <a:t>, Jonsson, and </a:t>
            </a:r>
            <a:r>
              <a:rPr lang="en-US" sz="1200" b="0" i="0" u="none" strike="noStrike" kern="1200" baseline="0" dirty="0" err="1">
                <a:solidFill>
                  <a:schemeClr val="tx1"/>
                </a:solidFill>
                <a:latin typeface="+mn-lt"/>
                <a:ea typeface="+mn-ea"/>
                <a:cs typeface="+mn-cs"/>
              </a:rPr>
              <a:t>Várhelyi</a:t>
            </a:r>
            <a:r>
              <a:rPr lang="en-US" sz="1200" b="0" i="0" u="none" strike="noStrike" kern="1200" baseline="0" dirty="0">
                <a:solidFill>
                  <a:schemeClr val="tx1"/>
                </a:solidFill>
                <a:latin typeface="+mn-lt"/>
                <a:ea typeface="+mn-ea"/>
                <a:cs typeface="+mn-cs"/>
              </a:rPr>
              <a:t> 2013).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err="1">
                <a:solidFill>
                  <a:schemeClr val="tx1"/>
                </a:solidFill>
                <a:latin typeface="+mn-lt"/>
                <a:ea typeface="+mn-ea"/>
                <a:cs typeface="+mn-cs"/>
              </a:rPr>
              <a:t>Kröyer</a:t>
            </a:r>
            <a:r>
              <a:rPr lang="en-US" sz="1200" b="0" i="0" u="none" strike="noStrike" kern="1200" baseline="0" dirty="0">
                <a:solidFill>
                  <a:schemeClr val="tx1"/>
                </a:solidFill>
                <a:latin typeface="+mn-lt"/>
                <a:ea typeface="+mn-ea"/>
                <a:cs typeface="+mn-cs"/>
              </a:rPr>
              <a:t>, H. R.G., Jonsson, T., &amp; </a:t>
            </a:r>
            <a:r>
              <a:rPr lang="en-US" sz="1200" b="0" i="0" u="none" strike="noStrike" kern="1200" baseline="0" dirty="0" err="1">
                <a:solidFill>
                  <a:schemeClr val="tx1"/>
                </a:solidFill>
                <a:latin typeface="+mn-lt"/>
                <a:ea typeface="+mn-ea"/>
                <a:cs typeface="+mn-cs"/>
              </a:rPr>
              <a:t>Várhelyi</a:t>
            </a:r>
            <a:r>
              <a:rPr lang="en-US" sz="1200" b="0" i="0" u="none" strike="noStrike" kern="1200" baseline="0" dirty="0">
                <a:solidFill>
                  <a:schemeClr val="tx1"/>
                </a:solidFill>
                <a:latin typeface="+mn-lt"/>
                <a:ea typeface="+mn-ea"/>
                <a:cs typeface="+mn-cs"/>
              </a:rPr>
              <a:t>, A. (2013). </a:t>
            </a:r>
            <a:r>
              <a:rPr lang="en-US" sz="1200" b="0" i="1" u="none" strike="noStrike" kern="1200" baseline="0" dirty="0">
                <a:solidFill>
                  <a:schemeClr val="tx1"/>
                </a:solidFill>
                <a:latin typeface="+mn-lt"/>
                <a:ea typeface="+mn-ea"/>
                <a:cs typeface="+mn-cs"/>
              </a:rPr>
              <a:t>Relative fatality risk curve to describe the effect of change in the impact speed on fatality risk of pedestrians struck by a motor vehicle</a:t>
            </a:r>
            <a:r>
              <a:rPr lang="en-US" sz="1200" b="0" i="0" u="none" strike="noStrike" kern="1200" baseline="0" dirty="0">
                <a:solidFill>
                  <a:schemeClr val="tx1"/>
                </a:solidFill>
                <a:latin typeface="+mn-lt"/>
                <a:ea typeface="+mn-ea"/>
                <a:cs typeface="+mn-cs"/>
              </a:rPr>
              <a:t>. Accident Analysis and Prevention, 62, 143-152</a:t>
            </a:r>
            <a:endParaRPr lang="en-US" b="0"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Powell, Tara Casanova. </a:t>
            </a:r>
            <a:r>
              <a:rPr lang="en-US" i="0" dirty="0"/>
              <a:t>(January 2019). </a:t>
            </a:r>
            <a:r>
              <a:rPr lang="en-US" i="1" dirty="0"/>
              <a:t>Speeding Away From Zero: Rethinking a Forgotten Traffic Safety Challenge</a:t>
            </a:r>
            <a:r>
              <a:rPr lang="en-US" i="0" dirty="0"/>
              <a:t> Governors Highway Safety Association. Available: https://www.ghsa.org/resources/Speeding19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Image: https://www.ghsa.org/sites/default/files/publications/files/PedestrianFatalityRisk.jpg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623752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r>
              <a:rPr lang="en-US" b="0" dirty="0"/>
              <a:t>Think beyond the point of impact and consider how speed affects the peripheral vision of drivers.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(2016). </a:t>
            </a:r>
            <a:r>
              <a:rPr lang="en-US" i="1" dirty="0"/>
              <a:t>Achieving Multimodal Networks: Applying Design Flexibility &amp; Reducing Conflicts. </a:t>
            </a:r>
            <a:r>
              <a:rPr lang="en-US" i="0" dirty="0"/>
              <a:t>Available: https://www.fhwa.dot.gov/environment/bicycle_pedestrian/publications/multimodal_networks/</a:t>
            </a:r>
          </a:p>
          <a:p>
            <a:pPr marL="228600" indent="-228600">
              <a:buFont typeface="+mj-lt"/>
              <a:buAutoNum type="arabicPeriod"/>
            </a:pPr>
            <a:r>
              <a:rPr lang="en-US" sz="1200" b="0" i="0" kern="1200" dirty="0" err="1">
                <a:solidFill>
                  <a:schemeClr val="tx1"/>
                </a:solidFill>
                <a:effectLst/>
                <a:latin typeface="+mn-lt"/>
                <a:ea typeface="+mn-ea"/>
                <a:cs typeface="+mn-cs"/>
              </a:rPr>
              <a:t>Tefft</a:t>
            </a:r>
            <a:r>
              <a:rPr lang="en-US" sz="1200" b="0" i="0" kern="1200" dirty="0">
                <a:solidFill>
                  <a:schemeClr val="tx1"/>
                </a:solidFill>
                <a:effectLst/>
                <a:latin typeface="+mn-lt"/>
                <a:ea typeface="+mn-ea"/>
                <a:cs typeface="+mn-cs"/>
              </a:rPr>
              <a:t>, B.C. (2011). </a:t>
            </a:r>
            <a:r>
              <a:rPr lang="en-US" sz="1200" b="0" i="1" kern="1200" dirty="0">
                <a:solidFill>
                  <a:schemeClr val="tx1"/>
                </a:solidFill>
                <a:effectLst/>
                <a:latin typeface="+mn-lt"/>
                <a:ea typeface="+mn-ea"/>
                <a:cs typeface="+mn-cs"/>
              </a:rPr>
              <a:t>Impact Speed and a Pedestrian’s Risk of Severe Injury or Death</a:t>
            </a:r>
            <a:r>
              <a:rPr lang="en-US" sz="1200" b="0" i="0" kern="1200" dirty="0">
                <a:solidFill>
                  <a:schemeClr val="tx1"/>
                </a:solidFill>
                <a:effectLst/>
                <a:latin typeface="+mn-lt"/>
                <a:ea typeface="+mn-ea"/>
                <a:cs typeface="+mn-cs"/>
              </a:rPr>
              <a:t>. AAA Foundation for Traffic Safety.</a:t>
            </a:r>
            <a:endParaRPr lang="en-US" i="0"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1477340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Sources</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National Transportation Safety Board. (2017). </a:t>
            </a:r>
            <a:r>
              <a:rPr lang="en-US" i="1" dirty="0"/>
              <a:t>Reducing Speeding-Related Crashes Involving Passenger Vehicles</a:t>
            </a:r>
            <a:r>
              <a:rPr lang="en-US" dirty="0"/>
              <a:t>. Safety Study NTSB/SS-17/01. Washington, DC.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Powell, Tara Casanova. </a:t>
            </a:r>
            <a:r>
              <a:rPr lang="en-US" i="0" dirty="0"/>
              <a:t>(January 2019). </a:t>
            </a:r>
            <a:r>
              <a:rPr lang="en-US" i="1" dirty="0"/>
              <a:t>Speeding Away From Zero: Rethinking a Forgotten Traffic Safety Challenge</a:t>
            </a:r>
            <a:r>
              <a:rPr lang="en-US" i="0" dirty="0"/>
              <a:t> Governors Highway Safety Association. Available: https://www.ghsa.org/resources/Speeding19</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1322885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Many state legislatures have contributed to a new national trend of authorizing even higher speed limits on freeways and interstates. At the same time, some states, often in conjunction with Vision Zero efforts, are authorizing localities to reduce their maximum speed limit with the intent of creating a safer travel environment for vulnerable road users. Examples can be found in Washington, New York, and Massachusetts. </a:t>
            </a:r>
            <a:r>
              <a:rPr lang="en-US" sz="1200" b="0" i="0" u="none" strike="noStrike" kern="1200" baseline="0" dirty="0">
                <a:solidFill>
                  <a:schemeClr val="tx1"/>
                </a:solidFill>
                <a:latin typeface="+mn-lt"/>
                <a:ea typeface="+mn-ea"/>
                <a:cs typeface="+mn-cs"/>
              </a:rPr>
              <a:t>An automated enforcement system uses an electronic camera to enforce traffic laws by assisting with detection of infractions and providing photo documentation of the vehicle or driver violating the traffic law. Studies on automated speed enforcement (ASE) consistently show statistically significant reductions in crashes following the introduction of ASE, yet only 137 U.S. communities in 14 states (plus the District of Columbia), currently use ASE (IIHS, May 2019). Commonly cited concerns include legal questions and public opinion.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Powell, Tara Casanova. </a:t>
            </a:r>
            <a:r>
              <a:rPr lang="en-US" i="0" dirty="0"/>
              <a:t>(January 2019). </a:t>
            </a:r>
            <a:r>
              <a:rPr lang="en-US" i="1" dirty="0"/>
              <a:t>Speeding Away From Zero: Rethinking a Forgotten Traffic Safety Challenge</a:t>
            </a:r>
            <a:r>
              <a:rPr lang="en-US" i="0" dirty="0"/>
              <a:t> Governors Highway Safety Association. Available: https://www.ghsa.org/resources/Speeding19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Insurance Institute for Highway Safety, “Speed.” Available: https://www.iihs.org/topics/speed#effects-of-speed-limits-on-safety. [Accessed May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Poole, B., Johnson, S., and Thomas, L. (December 2017). </a:t>
            </a:r>
            <a:r>
              <a:rPr lang="en-US" sz="1200" b="0" i="1" u="none" strike="noStrike" kern="1200" baseline="0" dirty="0">
                <a:solidFill>
                  <a:schemeClr val="tx1"/>
                </a:solidFill>
                <a:latin typeface="+mn-lt"/>
                <a:ea typeface="+mn-ea"/>
                <a:cs typeface="+mn-cs"/>
              </a:rPr>
              <a:t>An Overview of Automated Enforcement Systems and Their Potential for Improving Pedestrian and Bicyclist Safety</a:t>
            </a:r>
            <a:r>
              <a:rPr lang="en-US" sz="1200" b="0" i="0" u="none" strike="noStrike" kern="1200" baseline="0" dirty="0">
                <a:solidFill>
                  <a:schemeClr val="tx1"/>
                </a:solidFill>
                <a:latin typeface="+mn-lt"/>
                <a:ea typeface="+mn-ea"/>
                <a:cs typeface="+mn-cs"/>
              </a:rPr>
              <a:t>. Pedestrian and Bicycle Information Center. Chapel Hill, NC.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Image: S4-5 from Figure 7B-1 (School Area Signs) in the 2009 edition of FHWA’s MUTCD.</a:t>
            </a:r>
            <a:r>
              <a:rPr lang="en-US" sz="1200" b="0" i="0" u="none" strike="noStrike" kern="1200" baseline="0" dirty="0">
                <a:solidFill>
                  <a:schemeClr val="tx1"/>
                </a:solidFill>
                <a:latin typeface="+mn-lt"/>
                <a:ea typeface="+mn-ea"/>
                <a:cs typeface="+mn-cs"/>
              </a:rPr>
              <a:t>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4070117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microsoft.com/office/2007/relationships/hdphoto" Target="../media/hdphoto1.wdp"/><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image" Target="../media/image25.png"/><Relationship Id="rId9"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5400" dirty="0"/>
              <a:t>Strategies for Safer Speeds</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E51EB-E1AA-4053-AB4D-438B21FE81DE}"/>
              </a:ext>
            </a:extLst>
          </p:cNvPr>
          <p:cNvSpPr>
            <a:spLocks noGrp="1"/>
          </p:cNvSpPr>
          <p:nvPr>
            <p:ph type="title"/>
          </p:nvPr>
        </p:nvSpPr>
        <p:spPr/>
        <p:txBody>
          <a:bodyPr/>
          <a:lstStyle/>
          <a:p>
            <a:r>
              <a:rPr lang="en-US" dirty="0"/>
              <a:t>State Policy</a:t>
            </a:r>
          </a:p>
        </p:txBody>
      </p:sp>
      <p:sp>
        <p:nvSpPr>
          <p:cNvPr id="3" name="Content Placeholder 2">
            <a:extLst>
              <a:ext uri="{FF2B5EF4-FFF2-40B4-BE49-F238E27FC236}">
                <a16:creationId xmlns:a16="http://schemas.microsoft.com/office/drawing/2014/main" id="{117618F5-9625-4052-A08A-A7F893223C8F}"/>
              </a:ext>
            </a:extLst>
          </p:cNvPr>
          <p:cNvSpPr>
            <a:spLocks noGrp="1"/>
          </p:cNvSpPr>
          <p:nvPr>
            <p:ph idx="1"/>
          </p:nvPr>
        </p:nvSpPr>
        <p:spPr>
          <a:xfrm>
            <a:off x="359508" y="1200150"/>
            <a:ext cx="5819101" cy="3600450"/>
          </a:xfrm>
        </p:spPr>
        <p:txBody>
          <a:bodyPr/>
          <a:lstStyle/>
          <a:p>
            <a:r>
              <a:rPr lang="en-US" dirty="0"/>
              <a:t>Setting speed limits</a:t>
            </a:r>
          </a:p>
          <a:p>
            <a:pPr lvl="1"/>
            <a:r>
              <a:rPr lang="en-US" dirty="0"/>
              <a:t>Laws set maximum speed limit for each type of roadway and for special situations (e.g., school zones)</a:t>
            </a:r>
          </a:p>
          <a:p>
            <a:pPr lvl="1"/>
            <a:r>
              <a:rPr lang="en-US" dirty="0"/>
              <a:t>Trend toward increasing speed limits at the higher end, with limited examples of states giving more local control at the lower end</a:t>
            </a:r>
          </a:p>
          <a:p>
            <a:r>
              <a:rPr lang="en-US" dirty="0"/>
              <a:t>Automated enforcement</a:t>
            </a:r>
          </a:p>
          <a:p>
            <a:pPr lvl="1"/>
            <a:r>
              <a:rPr lang="en-US" dirty="0"/>
              <a:t>Enact legislation to permit, limit, or prohibit</a:t>
            </a:r>
          </a:p>
        </p:txBody>
      </p:sp>
      <p:sp>
        <p:nvSpPr>
          <p:cNvPr id="4" name="Slide Number Placeholder 3">
            <a:extLst>
              <a:ext uri="{FF2B5EF4-FFF2-40B4-BE49-F238E27FC236}">
                <a16:creationId xmlns:a16="http://schemas.microsoft.com/office/drawing/2014/main" id="{289CC066-8CFD-4158-8588-5E88CDDD09F4}"/>
              </a:ext>
            </a:extLst>
          </p:cNvPr>
          <p:cNvSpPr>
            <a:spLocks noGrp="1"/>
          </p:cNvSpPr>
          <p:nvPr>
            <p:ph type="sldNum" sz="quarter" idx="12"/>
          </p:nvPr>
        </p:nvSpPr>
        <p:spPr/>
        <p:txBody>
          <a:bodyPr/>
          <a:lstStyle/>
          <a:p>
            <a:fld id="{588A7B10-5B59-5847-A2D4-DA6B67CC2B64}" type="slidenum">
              <a:rPr lang="en-US" smtClean="0"/>
              <a:t>10</a:t>
            </a:fld>
            <a:endParaRPr lang="en-US"/>
          </a:p>
        </p:txBody>
      </p:sp>
      <p:pic>
        <p:nvPicPr>
          <p:cNvPr id="5" name="Picture 4" descr="School zone speed limit sign ">
            <a:extLst>
              <a:ext uri="{FF2B5EF4-FFF2-40B4-BE49-F238E27FC236}">
                <a16:creationId xmlns:a16="http://schemas.microsoft.com/office/drawing/2014/main" id="{EB582088-E91E-424F-AD76-F26B6F977F8B}"/>
              </a:ext>
            </a:extLst>
          </p:cNvPr>
          <p:cNvPicPr>
            <a:picLocks noChangeAspect="1"/>
          </p:cNvPicPr>
          <p:nvPr/>
        </p:nvPicPr>
        <p:blipFill>
          <a:blip r:embed="rId3"/>
          <a:stretch>
            <a:fillRect/>
          </a:stretch>
        </p:blipFill>
        <p:spPr>
          <a:xfrm>
            <a:off x="6053182" y="1679796"/>
            <a:ext cx="1757674" cy="1783908"/>
          </a:xfrm>
          <a:prstGeom prst="rect">
            <a:avLst/>
          </a:prstGeom>
        </p:spPr>
      </p:pic>
    </p:spTree>
    <p:extLst>
      <p:ext uri="{BB962C8B-B14F-4D97-AF65-F5344CB8AC3E}">
        <p14:creationId xmlns:p14="http://schemas.microsoft.com/office/powerpoint/2010/main" val="1453183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4B3E6-67F6-4129-8FFE-BEDDE0EA9717}"/>
              </a:ext>
            </a:extLst>
          </p:cNvPr>
          <p:cNvSpPr>
            <a:spLocks noGrp="1"/>
          </p:cNvSpPr>
          <p:nvPr>
            <p:ph type="title"/>
          </p:nvPr>
        </p:nvSpPr>
        <p:spPr/>
        <p:txBody>
          <a:bodyPr/>
          <a:lstStyle/>
          <a:p>
            <a:r>
              <a:rPr lang="en-US" dirty="0"/>
              <a:t>What determines speed?</a:t>
            </a:r>
          </a:p>
        </p:txBody>
      </p:sp>
      <p:sp>
        <p:nvSpPr>
          <p:cNvPr id="3" name="Content Placeholder 2">
            <a:extLst>
              <a:ext uri="{FF2B5EF4-FFF2-40B4-BE49-F238E27FC236}">
                <a16:creationId xmlns:a16="http://schemas.microsoft.com/office/drawing/2014/main" id="{AD435F3D-98F9-454F-8A47-745BB6B88059}"/>
              </a:ext>
            </a:extLst>
          </p:cNvPr>
          <p:cNvSpPr>
            <a:spLocks noGrp="1"/>
          </p:cNvSpPr>
          <p:nvPr>
            <p:ph idx="1"/>
          </p:nvPr>
        </p:nvSpPr>
        <p:spPr>
          <a:xfrm>
            <a:off x="359508" y="1200150"/>
            <a:ext cx="7313911" cy="3600450"/>
          </a:xfrm>
        </p:spPr>
        <p:txBody>
          <a:bodyPr/>
          <a:lstStyle/>
          <a:p>
            <a:pPr marL="571500" indent="-457200">
              <a:buClr>
                <a:schemeClr val="accent4"/>
              </a:buClr>
              <a:buFont typeface="+mj-lt"/>
              <a:buAutoNum type="arabicPeriod"/>
            </a:pPr>
            <a:r>
              <a:rPr lang="en-US" dirty="0"/>
              <a:t>Design speed</a:t>
            </a:r>
          </a:p>
          <a:p>
            <a:pPr lvl="1">
              <a:buClr>
                <a:schemeClr val="accent4"/>
              </a:buClr>
            </a:pPr>
            <a:r>
              <a:rPr lang="en-US" dirty="0"/>
              <a:t>A selected speed used to determine the various geometric design features of the roadway</a:t>
            </a:r>
          </a:p>
          <a:p>
            <a:pPr marL="571500" indent="-457200">
              <a:buClr>
                <a:schemeClr val="accent4"/>
              </a:buClr>
              <a:buFont typeface="+mj-lt"/>
              <a:buAutoNum type="arabicPeriod"/>
            </a:pPr>
            <a:r>
              <a:rPr lang="en-US" dirty="0"/>
              <a:t>Posted speed</a:t>
            </a:r>
          </a:p>
          <a:p>
            <a:pPr lvl="1">
              <a:buClr>
                <a:schemeClr val="accent4"/>
              </a:buClr>
            </a:pPr>
            <a:r>
              <a:rPr lang="en-US" dirty="0"/>
              <a:t>An operational decision for which the owner and operator of the facility is responsible (subject to State statutes)</a:t>
            </a:r>
          </a:p>
          <a:p>
            <a:pPr marL="571500" indent="-457200">
              <a:buClr>
                <a:schemeClr val="accent4"/>
              </a:buClr>
              <a:buFont typeface="+mj-lt"/>
              <a:buAutoNum type="arabicPeriod"/>
            </a:pPr>
            <a:r>
              <a:rPr lang="en-US" dirty="0"/>
              <a:t>Operating speed</a:t>
            </a:r>
          </a:p>
          <a:p>
            <a:pPr lvl="1">
              <a:buClr>
                <a:schemeClr val="accent4"/>
              </a:buClr>
            </a:pPr>
            <a:r>
              <a:rPr lang="en-US" dirty="0"/>
              <a:t>Drivers’ speed based on their individual perception of safety and comfort</a:t>
            </a:r>
          </a:p>
          <a:p>
            <a:pPr marL="114300" indent="0">
              <a:buNone/>
            </a:pPr>
            <a:endParaRPr lang="en-US" dirty="0"/>
          </a:p>
        </p:txBody>
      </p:sp>
      <p:sp>
        <p:nvSpPr>
          <p:cNvPr id="4" name="Slide Number Placeholder 3">
            <a:extLst>
              <a:ext uri="{FF2B5EF4-FFF2-40B4-BE49-F238E27FC236}">
                <a16:creationId xmlns:a16="http://schemas.microsoft.com/office/drawing/2014/main" id="{D1E8F5EA-E116-4596-A9B9-7C4F9EC07ABA}"/>
              </a:ext>
            </a:extLst>
          </p:cNvPr>
          <p:cNvSpPr>
            <a:spLocks noGrp="1"/>
          </p:cNvSpPr>
          <p:nvPr>
            <p:ph type="sldNum" sz="quarter" idx="12"/>
          </p:nvPr>
        </p:nvSpPr>
        <p:spPr/>
        <p:txBody>
          <a:bodyPr/>
          <a:lstStyle/>
          <a:p>
            <a:fld id="{588A7B10-5B59-5847-A2D4-DA6B67CC2B64}" type="slidenum">
              <a:rPr lang="en-US" smtClean="0"/>
              <a:t>11</a:t>
            </a:fld>
            <a:endParaRPr lang="en-US"/>
          </a:p>
        </p:txBody>
      </p:sp>
    </p:spTree>
    <p:extLst>
      <p:ext uri="{BB962C8B-B14F-4D97-AF65-F5344CB8AC3E}">
        <p14:creationId xmlns:p14="http://schemas.microsoft.com/office/powerpoint/2010/main" val="585443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85</a:t>
            </a:r>
            <a:r>
              <a:rPr lang="en-US" baseline="30000" dirty="0"/>
              <a:t>th</a:t>
            </a:r>
            <a:r>
              <a:rPr lang="en-US" dirty="0"/>
              <a:t> Percentile Speed</a:t>
            </a:r>
          </a:p>
        </p:txBody>
      </p:sp>
      <p:sp>
        <p:nvSpPr>
          <p:cNvPr id="3" name="Content Placeholder 2">
            <a:extLst>
              <a:ext uri="{FF2B5EF4-FFF2-40B4-BE49-F238E27FC236}">
                <a16:creationId xmlns:a16="http://schemas.microsoft.com/office/drawing/2014/main" id="{8A286431-E9C6-4ACE-A8FF-6998C974B46B}"/>
              </a:ext>
            </a:extLst>
          </p:cNvPr>
          <p:cNvSpPr>
            <a:spLocks noGrp="1"/>
          </p:cNvSpPr>
          <p:nvPr>
            <p:ph idx="1"/>
          </p:nvPr>
        </p:nvSpPr>
        <p:spPr>
          <a:xfrm>
            <a:off x="359508" y="1063229"/>
            <a:ext cx="7620000" cy="3737371"/>
          </a:xfrm>
        </p:spPr>
        <p:txBody>
          <a:bodyPr/>
          <a:lstStyle/>
          <a:p>
            <a:pPr marL="114300" indent="0" algn="ctr">
              <a:buNone/>
            </a:pPr>
            <a:r>
              <a:rPr lang="en-US" i="1" dirty="0"/>
              <a:t>The speed at or below which 85% of drivers are traveling at during free-flow traffic conditions</a:t>
            </a:r>
          </a:p>
          <a:p>
            <a:pPr marL="114300" indent="0">
              <a:buNone/>
            </a:pPr>
            <a:endParaRPr lang="en-US" dirty="0"/>
          </a:p>
          <a:p>
            <a:r>
              <a:rPr lang="en-US" dirty="0"/>
              <a:t>A “spiral of cause and effect”:</a:t>
            </a:r>
          </a:p>
          <a:p>
            <a:pPr lvl="1"/>
            <a:r>
              <a:rPr lang="en-US" dirty="0"/>
              <a:t>Post-1918: preferences of growing mass of motor vehicle operators for wider roads and faster speeds</a:t>
            </a:r>
          </a:p>
          <a:p>
            <a:pPr lvl="1"/>
            <a:r>
              <a:rPr lang="en-US" dirty="0"/>
              <a:t>Designers build roads for “anticipated use”</a:t>
            </a:r>
          </a:p>
          <a:p>
            <a:pPr lvl="1"/>
            <a:r>
              <a:rPr lang="en-US" dirty="0"/>
              <a:t>The use of 85</a:t>
            </a:r>
            <a:r>
              <a:rPr lang="en-US" baseline="30000" dirty="0"/>
              <a:t>th</a:t>
            </a:r>
            <a:r>
              <a:rPr lang="en-US" dirty="0"/>
              <a:t> percentile speed to set speed limits emerged as early at the 1940s; it remains common practice</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12</a:t>
            </a:fld>
            <a:endParaRPr lang="en-US"/>
          </a:p>
        </p:txBody>
      </p:sp>
    </p:spTree>
    <p:extLst>
      <p:ext uri="{BB962C8B-B14F-4D97-AF65-F5344CB8AC3E}">
        <p14:creationId xmlns:p14="http://schemas.microsoft.com/office/powerpoint/2010/main" val="2013870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Vision Zero</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063229"/>
            <a:ext cx="4212492" cy="3737371"/>
          </a:xfrm>
        </p:spPr>
        <p:txBody>
          <a:bodyPr/>
          <a:lstStyle/>
          <a:p>
            <a:pPr marL="114300" indent="0">
              <a:buNone/>
            </a:pPr>
            <a:r>
              <a:rPr lang="en-US" dirty="0"/>
              <a:t>A strategy to eliminate all traffic fatalities and severe injuries, while increasing safe, healthy, equitable mobility for all </a:t>
            </a:r>
          </a:p>
          <a:p>
            <a:r>
              <a:rPr lang="en-US" dirty="0"/>
              <a:t>Key priorities:</a:t>
            </a:r>
          </a:p>
          <a:p>
            <a:pPr lvl="1"/>
            <a:r>
              <a:rPr lang="en-US" dirty="0"/>
              <a:t>Managing speed</a:t>
            </a:r>
          </a:p>
          <a:p>
            <a:pPr lvl="1"/>
            <a:r>
              <a:rPr lang="en-US" dirty="0"/>
              <a:t>Centering equity</a:t>
            </a:r>
          </a:p>
          <a:p>
            <a:pPr lvl="1"/>
            <a:r>
              <a:rPr lang="en-US" dirty="0"/>
              <a:t>Engaging communities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13</a:t>
            </a:fld>
            <a:endParaRPr lang="en-US" dirty="0"/>
          </a:p>
        </p:txBody>
      </p:sp>
      <p:pic>
        <p:nvPicPr>
          <p:cNvPr id="5" name="Picture 4" descr="Vision Zero Ethical Platform. System Designers: responsible for safety level in entire system. Road users: responsible for following rules. If road users fail to comply: system designers take new steps to.">
            <a:extLst>
              <a:ext uri="{FF2B5EF4-FFF2-40B4-BE49-F238E27FC236}">
                <a16:creationId xmlns:a16="http://schemas.microsoft.com/office/drawing/2014/main" id="{2E654D0D-750B-43AA-9BAD-61B6B6FCA4D2}"/>
              </a:ext>
            </a:extLst>
          </p:cNvPr>
          <p:cNvPicPr>
            <a:picLocks noChangeAspect="1"/>
          </p:cNvPicPr>
          <p:nvPr/>
        </p:nvPicPr>
        <p:blipFill>
          <a:blip r:embed="rId3"/>
          <a:stretch>
            <a:fillRect/>
          </a:stretch>
        </p:blipFill>
        <p:spPr>
          <a:xfrm>
            <a:off x="4394056" y="342900"/>
            <a:ext cx="3585452" cy="3483681"/>
          </a:xfrm>
          <a:prstGeom prst="rect">
            <a:avLst/>
          </a:prstGeom>
          <a:effectLst>
            <a:softEdge rad="31750"/>
          </a:effectLst>
        </p:spPr>
      </p:pic>
      <p:sp>
        <p:nvSpPr>
          <p:cNvPr id="6" name="TextBox 5">
            <a:extLst>
              <a:ext uri="{FF2B5EF4-FFF2-40B4-BE49-F238E27FC236}">
                <a16:creationId xmlns:a16="http://schemas.microsoft.com/office/drawing/2014/main" id="{72B54CB9-4372-4EF3-A3AD-1C7B63F5AE5F}"/>
              </a:ext>
            </a:extLst>
          </p:cNvPr>
          <p:cNvSpPr txBox="1"/>
          <p:nvPr/>
        </p:nvSpPr>
        <p:spPr>
          <a:xfrm>
            <a:off x="6466787" y="3826581"/>
            <a:ext cx="1437306" cy="253916"/>
          </a:xfrm>
          <a:prstGeom prst="rect">
            <a:avLst/>
          </a:prstGeom>
          <a:noFill/>
        </p:spPr>
        <p:txBody>
          <a:bodyPr wrap="square" rtlCol="0">
            <a:spAutoFit/>
          </a:bodyPr>
          <a:lstStyle/>
          <a:p>
            <a:pPr algn="r"/>
            <a:r>
              <a:rPr lang="en-US" sz="1050" i="1" dirty="0"/>
              <a:t>Vision Zero Network</a:t>
            </a:r>
          </a:p>
        </p:txBody>
      </p:sp>
    </p:spTree>
    <p:extLst>
      <p:ext uri="{BB962C8B-B14F-4D97-AF65-F5344CB8AC3E}">
        <p14:creationId xmlns:p14="http://schemas.microsoft.com/office/powerpoint/2010/main" val="1924309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Strategies for Safer Speeds</a:t>
            </a:r>
            <a:br>
              <a:rPr lang="en-US" dirty="0"/>
            </a:br>
            <a:endParaRPr lang="en-US" dirty="0"/>
          </a:p>
        </p:txBody>
      </p:sp>
      <p:sp>
        <p:nvSpPr>
          <p:cNvPr id="3" name="Text Placeholder 2"/>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14</a:t>
            </a:fld>
            <a:endParaRPr lang="en-US"/>
          </a:p>
        </p:txBody>
      </p:sp>
    </p:spTree>
    <p:extLst>
      <p:ext uri="{BB962C8B-B14F-4D97-AF65-F5344CB8AC3E}">
        <p14:creationId xmlns:p14="http://schemas.microsoft.com/office/powerpoint/2010/main" val="1700846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olice officer on motorcycle gives ticket to a person who parked car in school crossing">
            <a:extLst>
              <a:ext uri="{FF2B5EF4-FFF2-40B4-BE49-F238E27FC236}">
                <a16:creationId xmlns:a16="http://schemas.microsoft.com/office/drawing/2014/main" id="{B3DC80A6-0B27-4D31-A799-CF694C777368}"/>
              </a:ext>
            </a:extLst>
          </p:cNvPr>
          <p:cNvPicPr>
            <a:picLocks noChangeAspect="1" noChangeArrowheads="1"/>
          </p:cNvPicPr>
          <p:nvPr/>
        </p:nvPicPr>
        <p:blipFill>
          <a:blip r:embed="rId3"/>
          <a:srcRect/>
          <a:stretch/>
        </p:blipFill>
        <p:spPr bwMode="auto">
          <a:xfrm>
            <a:off x="5365056" y="1200817"/>
            <a:ext cx="2794458" cy="18616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4740BE9-6329-4230-87F4-BDE3EB9AC345}"/>
              </a:ext>
            </a:extLst>
          </p:cNvPr>
          <p:cNvSpPr>
            <a:spLocks noGrp="1"/>
          </p:cNvSpPr>
          <p:nvPr>
            <p:ph type="title"/>
          </p:nvPr>
        </p:nvSpPr>
        <p:spPr/>
        <p:txBody>
          <a:bodyPr/>
          <a:lstStyle/>
          <a:p>
            <a:r>
              <a:rPr lang="en-US" dirty="0"/>
              <a:t>High-Visibility Enforcement</a:t>
            </a:r>
          </a:p>
        </p:txBody>
      </p:sp>
      <p:sp>
        <p:nvSpPr>
          <p:cNvPr id="3" name="Content Placeholder 2">
            <a:extLst>
              <a:ext uri="{FF2B5EF4-FFF2-40B4-BE49-F238E27FC236}">
                <a16:creationId xmlns:a16="http://schemas.microsoft.com/office/drawing/2014/main" id="{4C6FB76A-F97A-4E5E-8A08-D29B7D3D408C}"/>
              </a:ext>
            </a:extLst>
          </p:cNvPr>
          <p:cNvSpPr>
            <a:spLocks noGrp="1"/>
          </p:cNvSpPr>
          <p:nvPr>
            <p:ph idx="1"/>
          </p:nvPr>
        </p:nvSpPr>
        <p:spPr>
          <a:xfrm>
            <a:off x="359508" y="1200150"/>
            <a:ext cx="4730966" cy="3600450"/>
          </a:xfrm>
        </p:spPr>
        <p:txBody>
          <a:bodyPr>
            <a:normAutofit/>
          </a:bodyPr>
          <a:lstStyle/>
          <a:p>
            <a:r>
              <a:rPr lang="en-US" dirty="0"/>
              <a:t>Officers target certain high-crash or high-violation geographical areas using expanded patrols</a:t>
            </a:r>
          </a:p>
          <a:p>
            <a:pPr lvl="1"/>
            <a:r>
              <a:rPr lang="en-US" dirty="0"/>
              <a:t>Intended to convince the public that speeding and aggressive driving actions are likely to be detected and that offenders will be arrested and punished</a:t>
            </a:r>
          </a:p>
          <a:p>
            <a:pPr lvl="1"/>
            <a:r>
              <a:rPr lang="en-US" dirty="0"/>
              <a:t>Research findings on effectiveness are inconclusive </a:t>
            </a:r>
          </a:p>
          <a:p>
            <a:pPr lvl="1"/>
            <a:endParaRPr lang="en-US" dirty="0"/>
          </a:p>
        </p:txBody>
      </p:sp>
      <p:sp>
        <p:nvSpPr>
          <p:cNvPr id="4" name="Slide Number Placeholder 3">
            <a:extLst>
              <a:ext uri="{FF2B5EF4-FFF2-40B4-BE49-F238E27FC236}">
                <a16:creationId xmlns:a16="http://schemas.microsoft.com/office/drawing/2014/main" id="{E2780030-14ED-4D34-B292-E0FBD55EAA83}"/>
              </a:ext>
            </a:extLst>
          </p:cNvPr>
          <p:cNvSpPr>
            <a:spLocks noGrp="1"/>
          </p:cNvSpPr>
          <p:nvPr>
            <p:ph type="sldNum" sz="quarter" idx="12"/>
          </p:nvPr>
        </p:nvSpPr>
        <p:spPr/>
        <p:txBody>
          <a:bodyPr/>
          <a:lstStyle/>
          <a:p>
            <a:fld id="{588A7B10-5B59-5847-A2D4-DA6B67CC2B64}" type="slidenum">
              <a:rPr lang="en-US" smtClean="0"/>
              <a:t>15</a:t>
            </a:fld>
            <a:endParaRPr lang="en-US"/>
          </a:p>
        </p:txBody>
      </p:sp>
      <p:sp>
        <p:nvSpPr>
          <p:cNvPr id="6" name="TextBox 5">
            <a:extLst>
              <a:ext uri="{FF2B5EF4-FFF2-40B4-BE49-F238E27FC236}">
                <a16:creationId xmlns:a16="http://schemas.microsoft.com/office/drawing/2014/main" id="{4BF5FB8B-0D59-4F2A-9969-723ACB7C71FC}"/>
              </a:ext>
            </a:extLst>
          </p:cNvPr>
          <p:cNvSpPr txBox="1"/>
          <p:nvPr/>
        </p:nvSpPr>
        <p:spPr>
          <a:xfrm>
            <a:off x="5642098" y="3073085"/>
            <a:ext cx="2517416" cy="253916"/>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3961331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9752AAC-8BA3-4069-99E8-F6BDA90E7972}"/>
              </a:ext>
            </a:extLst>
          </p:cNvPr>
          <p:cNvSpPr>
            <a:spLocks noGrp="1"/>
          </p:cNvSpPr>
          <p:nvPr>
            <p:ph type="title"/>
          </p:nvPr>
        </p:nvSpPr>
        <p:spPr/>
        <p:txBody>
          <a:bodyPr>
            <a:noAutofit/>
          </a:bodyPr>
          <a:lstStyle/>
          <a:p>
            <a:r>
              <a:rPr lang="en-US" sz="3600" dirty="0"/>
              <a:t>Automated Speed Enforcement (ASE)</a:t>
            </a:r>
          </a:p>
        </p:txBody>
      </p:sp>
      <p:sp>
        <p:nvSpPr>
          <p:cNvPr id="6" name="Content Placeholder 5">
            <a:extLst>
              <a:ext uri="{FF2B5EF4-FFF2-40B4-BE49-F238E27FC236}">
                <a16:creationId xmlns:a16="http://schemas.microsoft.com/office/drawing/2014/main" id="{58AD9115-B663-46B7-B36F-93BEDC356C30}"/>
              </a:ext>
            </a:extLst>
          </p:cNvPr>
          <p:cNvSpPr>
            <a:spLocks noGrp="1"/>
          </p:cNvSpPr>
          <p:nvPr>
            <p:ph idx="1"/>
          </p:nvPr>
        </p:nvSpPr>
        <p:spPr>
          <a:xfrm>
            <a:off x="359508" y="1200150"/>
            <a:ext cx="6484352" cy="3600450"/>
          </a:xfrm>
        </p:spPr>
        <p:txBody>
          <a:bodyPr/>
          <a:lstStyle/>
          <a:p>
            <a:r>
              <a:rPr lang="en-US" dirty="0"/>
              <a:t>Highly effective – 28 studies showed crash reductions between 8% and 49%</a:t>
            </a:r>
          </a:p>
          <a:p>
            <a:r>
              <a:rPr lang="en-US" dirty="0"/>
              <a:t>Limited use – only 14 states and D.C. allow their use (as of 2018)</a:t>
            </a:r>
          </a:p>
          <a:p>
            <a:r>
              <a:rPr lang="en-US" dirty="0"/>
              <a:t>Public support </a:t>
            </a:r>
          </a:p>
          <a:p>
            <a:pPr lvl="1"/>
            <a:r>
              <a:rPr lang="en-US" dirty="0"/>
              <a:t>Studies show maintained or increased public support for ASE after implementation</a:t>
            </a:r>
          </a:p>
          <a:p>
            <a:r>
              <a:rPr lang="en-US" dirty="0"/>
              <a:t>Support from professional associations </a:t>
            </a:r>
          </a:p>
          <a:p>
            <a:pPr lvl="1"/>
            <a:r>
              <a:rPr lang="en-US" dirty="0"/>
              <a:t>GHSA, AASHTO, NACTO</a:t>
            </a:r>
          </a:p>
        </p:txBody>
      </p:sp>
      <p:sp>
        <p:nvSpPr>
          <p:cNvPr id="4" name="Slide Number Placeholder 3">
            <a:extLst>
              <a:ext uri="{FF2B5EF4-FFF2-40B4-BE49-F238E27FC236}">
                <a16:creationId xmlns:a16="http://schemas.microsoft.com/office/drawing/2014/main" id="{79CA6D93-7BA9-4E43-AD69-3560F0714A00}"/>
              </a:ext>
            </a:extLst>
          </p:cNvPr>
          <p:cNvSpPr>
            <a:spLocks noGrp="1"/>
          </p:cNvSpPr>
          <p:nvPr>
            <p:ph type="sldNum" sz="quarter" idx="12"/>
          </p:nvPr>
        </p:nvSpPr>
        <p:spPr/>
        <p:txBody>
          <a:bodyPr/>
          <a:lstStyle/>
          <a:p>
            <a:fld id="{588A7B10-5B59-5847-A2D4-DA6B67CC2B64}" type="slidenum">
              <a:rPr lang="en-US" smtClean="0"/>
              <a:t>16</a:t>
            </a:fld>
            <a:endParaRPr lang="en-US"/>
          </a:p>
        </p:txBody>
      </p:sp>
    </p:spTree>
    <p:extLst>
      <p:ext uri="{BB962C8B-B14F-4D97-AF65-F5344CB8AC3E}">
        <p14:creationId xmlns:p14="http://schemas.microsoft.com/office/powerpoint/2010/main" val="1164631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4AE9B-2059-4E3B-8065-D7836F19F5EB}"/>
              </a:ext>
            </a:extLst>
          </p:cNvPr>
          <p:cNvSpPr>
            <a:spLocks noGrp="1"/>
          </p:cNvSpPr>
          <p:nvPr>
            <p:ph type="title"/>
          </p:nvPr>
        </p:nvSpPr>
        <p:spPr/>
        <p:txBody>
          <a:bodyPr/>
          <a:lstStyle/>
          <a:p>
            <a:r>
              <a:rPr lang="en-US" dirty="0"/>
              <a:t>Decreasing Speed Limits</a:t>
            </a:r>
          </a:p>
        </p:txBody>
      </p:sp>
      <p:sp>
        <p:nvSpPr>
          <p:cNvPr id="4" name="Slide Number Placeholder 3">
            <a:extLst>
              <a:ext uri="{FF2B5EF4-FFF2-40B4-BE49-F238E27FC236}">
                <a16:creationId xmlns:a16="http://schemas.microsoft.com/office/drawing/2014/main" id="{B9443B51-C5F2-4F69-AC3A-18E6AF15C2C5}"/>
              </a:ext>
            </a:extLst>
          </p:cNvPr>
          <p:cNvSpPr>
            <a:spLocks noGrp="1"/>
          </p:cNvSpPr>
          <p:nvPr>
            <p:ph type="sldNum" sz="quarter" idx="12"/>
          </p:nvPr>
        </p:nvSpPr>
        <p:spPr/>
        <p:txBody>
          <a:bodyPr/>
          <a:lstStyle/>
          <a:p>
            <a:fld id="{588A7B10-5B59-5847-A2D4-DA6B67CC2B64}" type="slidenum">
              <a:rPr lang="en-US" smtClean="0"/>
              <a:t>17</a:t>
            </a:fld>
            <a:endParaRPr lang="en-US"/>
          </a:p>
        </p:txBody>
      </p:sp>
      <p:pic>
        <p:nvPicPr>
          <p:cNvPr id="5" name="Picture 4" descr="Two bar charts. Figure 1 shows the expected decrease in fatal crashes based on reduced operating speeds for 30 and 40 mph. Reduction by 5 mph causes 78 percent decrease for 30 mph and 64 percent decrease for 40 mph Figure 2 shows the expected decrease in injury crashes based on reduced operating speeds for 30 and 40 mph. A reduction of 5 mph causes a decrease of 43 percent for 30 mph and a decrease of 34 percent for 40 mph. &#10;">
            <a:extLst>
              <a:ext uri="{FF2B5EF4-FFF2-40B4-BE49-F238E27FC236}">
                <a16:creationId xmlns:a16="http://schemas.microsoft.com/office/drawing/2014/main" id="{1B13565D-C857-49B8-9802-7B641AB29312}"/>
              </a:ext>
            </a:extLst>
          </p:cNvPr>
          <p:cNvPicPr>
            <a:picLocks noChangeAspect="1"/>
          </p:cNvPicPr>
          <p:nvPr/>
        </p:nvPicPr>
        <p:blipFill>
          <a:blip r:embed="rId3"/>
          <a:stretch>
            <a:fillRect/>
          </a:stretch>
        </p:blipFill>
        <p:spPr>
          <a:xfrm>
            <a:off x="359508" y="1216918"/>
            <a:ext cx="7511753" cy="2709663"/>
          </a:xfrm>
          <a:prstGeom prst="rect">
            <a:avLst/>
          </a:prstGeom>
          <a:effectLst>
            <a:softEdge rad="31750"/>
          </a:effectLst>
        </p:spPr>
      </p:pic>
      <p:sp>
        <p:nvSpPr>
          <p:cNvPr id="6" name="TextBox 5">
            <a:extLst>
              <a:ext uri="{FF2B5EF4-FFF2-40B4-BE49-F238E27FC236}">
                <a16:creationId xmlns:a16="http://schemas.microsoft.com/office/drawing/2014/main" id="{3A8AAA4C-B19E-4F99-AD55-017A46F1CBA2}"/>
              </a:ext>
            </a:extLst>
          </p:cNvPr>
          <p:cNvSpPr txBox="1"/>
          <p:nvPr/>
        </p:nvSpPr>
        <p:spPr>
          <a:xfrm>
            <a:off x="2003473" y="4810563"/>
            <a:ext cx="5976035" cy="253916"/>
          </a:xfrm>
          <a:prstGeom prst="rect">
            <a:avLst/>
          </a:prstGeom>
          <a:noFill/>
        </p:spPr>
        <p:txBody>
          <a:bodyPr wrap="square" rtlCol="0">
            <a:spAutoFit/>
          </a:bodyPr>
          <a:lstStyle/>
          <a:p>
            <a:pPr algn="r"/>
            <a:r>
              <a:rPr lang="en-US" sz="1050" i="1" dirty="0"/>
              <a:t>Pedestrian and Bicycle Information Center (Source: Table 3E-2 from Highway Safety Manual, 1</a:t>
            </a:r>
            <a:r>
              <a:rPr lang="en-US" sz="1050" i="1" baseline="30000" dirty="0"/>
              <a:t>st</a:t>
            </a:r>
            <a:r>
              <a:rPr lang="en-US" sz="1050" i="1" dirty="0"/>
              <a:t> ed.)</a:t>
            </a:r>
          </a:p>
        </p:txBody>
      </p:sp>
    </p:spTree>
    <p:extLst>
      <p:ext uri="{BB962C8B-B14F-4D97-AF65-F5344CB8AC3E}">
        <p14:creationId xmlns:p14="http://schemas.microsoft.com/office/powerpoint/2010/main" val="599422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35766-EC16-4187-AF49-EE6CF507A4CE}"/>
              </a:ext>
            </a:extLst>
          </p:cNvPr>
          <p:cNvSpPr>
            <a:spLocks noGrp="1"/>
          </p:cNvSpPr>
          <p:nvPr>
            <p:ph type="title"/>
          </p:nvPr>
        </p:nvSpPr>
        <p:spPr/>
        <p:txBody>
          <a:bodyPr/>
          <a:lstStyle/>
          <a:p>
            <a:r>
              <a:rPr lang="en-US" dirty="0"/>
              <a:t>Example - Boston</a:t>
            </a:r>
          </a:p>
        </p:txBody>
      </p:sp>
      <p:sp>
        <p:nvSpPr>
          <p:cNvPr id="4" name="Slide Number Placeholder 3">
            <a:extLst>
              <a:ext uri="{FF2B5EF4-FFF2-40B4-BE49-F238E27FC236}">
                <a16:creationId xmlns:a16="http://schemas.microsoft.com/office/drawing/2014/main" id="{1CB55979-9D72-45C9-924C-71826B798002}"/>
              </a:ext>
            </a:extLst>
          </p:cNvPr>
          <p:cNvSpPr>
            <a:spLocks noGrp="1"/>
          </p:cNvSpPr>
          <p:nvPr>
            <p:ph type="sldNum" sz="quarter" idx="12"/>
          </p:nvPr>
        </p:nvSpPr>
        <p:spPr/>
        <p:txBody>
          <a:bodyPr/>
          <a:lstStyle/>
          <a:p>
            <a:fld id="{588A7B10-5B59-5847-A2D4-DA6B67CC2B64}" type="slidenum">
              <a:rPr lang="en-US" smtClean="0"/>
              <a:t>18</a:t>
            </a:fld>
            <a:endParaRPr lang="en-US"/>
          </a:p>
        </p:txBody>
      </p:sp>
      <p:pic>
        <p:nvPicPr>
          <p:cNvPr id="1026" name="Picture 2" descr="City-wide speed limit sign of 25 mph on boston street ">
            <a:extLst>
              <a:ext uri="{FF2B5EF4-FFF2-40B4-BE49-F238E27FC236}">
                <a16:creationId xmlns:a16="http://schemas.microsoft.com/office/drawing/2014/main" id="{ECD7CEB7-A0F6-4C19-94A7-D811AEF320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575" y="1360811"/>
            <a:ext cx="4735554" cy="266374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340D70B-831D-4174-8020-A1FF0964172D}"/>
              </a:ext>
            </a:extLst>
          </p:cNvPr>
          <p:cNvSpPr txBox="1"/>
          <p:nvPr/>
        </p:nvSpPr>
        <p:spPr>
          <a:xfrm>
            <a:off x="5127129" y="4810562"/>
            <a:ext cx="2517416" cy="253916"/>
          </a:xfrm>
          <a:prstGeom prst="rect">
            <a:avLst/>
          </a:prstGeom>
          <a:noFill/>
        </p:spPr>
        <p:txBody>
          <a:bodyPr wrap="square" rtlCol="0">
            <a:spAutoFit/>
          </a:bodyPr>
          <a:lstStyle/>
          <a:p>
            <a:pPr algn="r"/>
            <a:r>
              <a:rPr lang="en-US" sz="1050" b="1" i="1" dirty="0">
                <a:solidFill>
                  <a:schemeClr val="bg1">
                    <a:lumMod val="50000"/>
                  </a:schemeClr>
                </a:solidFill>
              </a:rPr>
              <a:t>www.iihs.org</a:t>
            </a:r>
          </a:p>
        </p:txBody>
      </p:sp>
      <p:pic>
        <p:nvPicPr>
          <p:cNvPr id="5" name="Picture 4" descr="Infographic. After Boston lowered the default speed limit to 25 mph, the estimated odds of a vehicle exceeding 35 mph fell 29.3 percent, exceeding 30 mph fell 8.5 percent, and exceeding 25 mph fell 2.9 percent. ">
            <a:extLst>
              <a:ext uri="{FF2B5EF4-FFF2-40B4-BE49-F238E27FC236}">
                <a16:creationId xmlns:a16="http://schemas.microsoft.com/office/drawing/2014/main" id="{D54EF998-A5D6-4717-997D-5BCA0330A704}"/>
              </a:ext>
            </a:extLst>
          </p:cNvPr>
          <p:cNvPicPr>
            <a:picLocks noChangeAspect="1"/>
          </p:cNvPicPr>
          <p:nvPr/>
        </p:nvPicPr>
        <p:blipFill>
          <a:blip r:embed="rId4"/>
          <a:stretch>
            <a:fillRect/>
          </a:stretch>
        </p:blipFill>
        <p:spPr>
          <a:xfrm>
            <a:off x="5127129" y="482223"/>
            <a:ext cx="2517416" cy="4179053"/>
          </a:xfrm>
          <a:prstGeom prst="rect">
            <a:avLst/>
          </a:prstGeom>
          <a:effectLst>
            <a:softEdge rad="127000"/>
          </a:effectLst>
        </p:spPr>
      </p:pic>
    </p:spTree>
    <p:extLst>
      <p:ext uri="{BB962C8B-B14F-4D97-AF65-F5344CB8AC3E}">
        <p14:creationId xmlns:p14="http://schemas.microsoft.com/office/powerpoint/2010/main" val="9109276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424544" y="253916"/>
            <a:ext cx="3961442" cy="845541"/>
          </a:xfrm>
        </p:spPr>
        <p:txBody>
          <a:bodyPr/>
          <a:lstStyle/>
          <a:p>
            <a:r>
              <a:rPr lang="en-US" dirty="0"/>
              <a:t>Street Design</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19</a:t>
            </a:fld>
            <a:endParaRPr lang="en-US"/>
          </a:p>
        </p:txBody>
      </p:sp>
      <p:sp>
        <p:nvSpPr>
          <p:cNvPr id="11" name="TextBox 10"/>
          <p:cNvSpPr txBox="1"/>
          <p:nvPr/>
        </p:nvSpPr>
        <p:spPr>
          <a:xfrm>
            <a:off x="5672373" y="4032666"/>
            <a:ext cx="2394882" cy="253916"/>
          </a:xfrm>
          <a:prstGeom prst="rect">
            <a:avLst/>
          </a:prstGeom>
          <a:noFill/>
        </p:spPr>
        <p:txBody>
          <a:bodyPr wrap="square" rtlCol="0">
            <a:spAutoFit/>
          </a:bodyPr>
          <a:lstStyle/>
          <a:p>
            <a:pPr algn="r"/>
            <a:r>
              <a:rPr lang="en-US" sz="1050" i="1" dirty="0"/>
              <a:t>Dan Burden – pedbikeimages.org</a:t>
            </a:r>
          </a:p>
        </p:txBody>
      </p:sp>
      <p:pic>
        <p:nvPicPr>
          <p:cNvPr id="12" name="Picture 11" descr="People sit, stand, and walk on the sidewalk in front of a restaurant "/>
          <p:cNvPicPr>
            <a:picLocks noChangeAspect="1"/>
          </p:cNvPicPr>
          <p:nvPr/>
        </p:nvPicPr>
        <p:blipFill>
          <a:blip r:embed="rId3"/>
          <a:srcRect/>
          <a:stretch/>
        </p:blipFill>
        <p:spPr>
          <a:xfrm>
            <a:off x="4191000" y="1474137"/>
            <a:ext cx="3876255" cy="2582319"/>
          </a:xfrm>
          <a:prstGeom prst="rect">
            <a:avLst/>
          </a:prstGeom>
        </p:spPr>
      </p:pic>
      <p:pic>
        <p:nvPicPr>
          <p:cNvPr id="13" name="Picture 12" descr="Aerial view of 4 lane road with median turning lane"/>
          <p:cNvPicPr>
            <a:picLocks noChangeAspect="1"/>
          </p:cNvPicPr>
          <p:nvPr/>
        </p:nvPicPr>
        <p:blipFill rotWithShape="1">
          <a:blip r:embed="rId4">
            <a:extLst>
              <a:ext uri="{28A0092B-C50C-407E-A947-70E740481C1C}">
                <a14:useLocalDpi xmlns:a14="http://schemas.microsoft.com/office/drawing/2010/main" val="0"/>
              </a:ext>
            </a:extLst>
          </a:blip>
          <a:srcRect t="6205"/>
          <a:stretch/>
        </p:blipFill>
        <p:spPr>
          <a:xfrm>
            <a:off x="424543" y="1474137"/>
            <a:ext cx="3637061" cy="2558529"/>
          </a:xfrm>
          <a:prstGeom prst="rect">
            <a:avLst/>
          </a:prstGeom>
        </p:spPr>
      </p:pic>
    </p:spTree>
    <p:extLst>
      <p:ext uri="{BB962C8B-B14F-4D97-AF65-F5344CB8AC3E}">
        <p14:creationId xmlns:p14="http://schemas.microsoft.com/office/powerpoint/2010/main" val="103536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normAutofit/>
          </a:bodyPr>
          <a:lstStyle/>
          <a:p>
            <a:r>
              <a:rPr lang="en-US" dirty="0"/>
              <a:t>Introduction to the problem of speed and speeding</a:t>
            </a:r>
          </a:p>
          <a:p>
            <a:pPr lvl="1"/>
            <a:r>
              <a:rPr lang="en-US" dirty="0"/>
              <a:t>Crashes and risk</a:t>
            </a:r>
          </a:p>
          <a:p>
            <a:pPr lvl="1"/>
            <a:r>
              <a:rPr lang="en-US" dirty="0"/>
              <a:t>The role of policy</a:t>
            </a:r>
          </a:p>
          <a:p>
            <a:pPr lvl="1"/>
            <a:r>
              <a:rPr lang="en-US" dirty="0"/>
              <a:t>85</a:t>
            </a:r>
            <a:r>
              <a:rPr lang="en-US" baseline="30000" dirty="0"/>
              <a:t>th</a:t>
            </a:r>
            <a:r>
              <a:rPr lang="en-US" dirty="0"/>
              <a:t> percentile speed</a:t>
            </a:r>
          </a:p>
          <a:p>
            <a:pPr lvl="1"/>
            <a:r>
              <a:rPr lang="en-US" dirty="0"/>
              <a:t>Vision Zero</a:t>
            </a:r>
          </a:p>
          <a:p>
            <a:r>
              <a:rPr lang="en-US" dirty="0"/>
              <a:t>Strategies for safer speeds</a:t>
            </a:r>
          </a:p>
          <a:p>
            <a:pPr lvl="1"/>
            <a:r>
              <a:rPr lang="en-US" dirty="0"/>
              <a:t>Setting speed limits</a:t>
            </a:r>
          </a:p>
          <a:p>
            <a:pPr lvl="1"/>
            <a:r>
              <a:rPr lang="en-US" dirty="0"/>
              <a:t>Automated speed enforcement</a:t>
            </a:r>
          </a:p>
          <a:p>
            <a:pPr lvl="1"/>
            <a:r>
              <a:rPr lang="en-US" dirty="0"/>
              <a:t>Road design (including road diets and traffic calming)</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45F416-C510-476A-8508-8316A06CC152}"/>
              </a:ext>
            </a:extLst>
          </p:cNvPr>
          <p:cNvSpPr>
            <a:spLocks noGrp="1"/>
          </p:cNvSpPr>
          <p:nvPr>
            <p:ph type="sldNum" sz="quarter" idx="12"/>
          </p:nvPr>
        </p:nvSpPr>
        <p:spPr/>
        <p:txBody>
          <a:bodyPr/>
          <a:lstStyle/>
          <a:p>
            <a:fld id="{588A7B10-5B59-5847-A2D4-DA6B67CC2B64}" type="slidenum">
              <a:rPr lang="en-US" smtClean="0"/>
              <a:t>20</a:t>
            </a:fld>
            <a:endParaRPr lang="en-US"/>
          </a:p>
        </p:txBody>
      </p:sp>
      <p:pic>
        <p:nvPicPr>
          <p:cNvPr id="2050" name="Picture 2" descr="35 mile per hour speed limit sign&#10;">
            <a:extLst>
              <a:ext uri="{FF2B5EF4-FFF2-40B4-BE49-F238E27FC236}">
                <a16:creationId xmlns:a16="http://schemas.microsoft.com/office/drawing/2014/main" id="{D1E18AEF-126D-49D4-B0CB-279BE2A383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030"/>
          <a:stretch/>
        </p:blipFill>
        <p:spPr bwMode="auto">
          <a:xfrm>
            <a:off x="1872353" y="402287"/>
            <a:ext cx="5399293" cy="43389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8453D48-FBDC-4C57-B770-02A9267F0F11}"/>
              </a:ext>
            </a:extLst>
          </p:cNvPr>
          <p:cNvSpPr txBox="1"/>
          <p:nvPr/>
        </p:nvSpPr>
        <p:spPr>
          <a:xfrm>
            <a:off x="5255399" y="4741213"/>
            <a:ext cx="2094274" cy="246221"/>
          </a:xfrm>
          <a:prstGeom prst="rect">
            <a:avLst/>
          </a:prstGeom>
          <a:noFill/>
        </p:spPr>
        <p:txBody>
          <a:bodyPr wrap="square" rtlCol="0">
            <a:spAutoFit/>
          </a:bodyPr>
          <a:lstStyle/>
          <a:p>
            <a:pPr algn="r"/>
            <a:r>
              <a:rPr lang="en-US" sz="1000" i="1" dirty="0"/>
              <a:t>FHWA</a:t>
            </a:r>
          </a:p>
        </p:txBody>
      </p:sp>
    </p:spTree>
    <p:extLst>
      <p:ext uri="{BB962C8B-B14F-4D97-AF65-F5344CB8AC3E}">
        <p14:creationId xmlns:p14="http://schemas.microsoft.com/office/powerpoint/2010/main" val="342772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06BFA03-64DA-4FA4-A74E-3D9A03445422}"/>
              </a:ext>
            </a:extLst>
          </p:cNvPr>
          <p:cNvSpPr>
            <a:spLocks noGrp="1"/>
          </p:cNvSpPr>
          <p:nvPr>
            <p:ph type="title"/>
          </p:nvPr>
        </p:nvSpPr>
        <p:spPr/>
        <p:txBody>
          <a:bodyPr/>
          <a:lstStyle/>
          <a:p>
            <a:r>
              <a:rPr lang="en-US" dirty="0"/>
              <a:t>Street Design</a:t>
            </a:r>
          </a:p>
        </p:txBody>
      </p:sp>
      <p:sp>
        <p:nvSpPr>
          <p:cNvPr id="7" name="Content Placeholder 6">
            <a:extLst>
              <a:ext uri="{FF2B5EF4-FFF2-40B4-BE49-F238E27FC236}">
                <a16:creationId xmlns:a16="http://schemas.microsoft.com/office/drawing/2014/main" id="{85805693-E370-4949-B682-BD9D45E3388F}"/>
              </a:ext>
            </a:extLst>
          </p:cNvPr>
          <p:cNvSpPr>
            <a:spLocks noGrp="1"/>
          </p:cNvSpPr>
          <p:nvPr>
            <p:ph idx="1"/>
          </p:nvPr>
        </p:nvSpPr>
        <p:spPr>
          <a:xfrm>
            <a:off x="359508" y="1140643"/>
            <a:ext cx="2939873" cy="3553905"/>
          </a:xfrm>
        </p:spPr>
        <p:txBody>
          <a:bodyPr>
            <a:normAutofit fontScale="92500" lnSpcReduction="20000"/>
          </a:bodyPr>
          <a:lstStyle/>
          <a:p>
            <a:pPr marL="114300" indent="0">
              <a:buNone/>
            </a:pPr>
            <a:r>
              <a:rPr lang="en-US" sz="2800" dirty="0"/>
              <a:t>Drivers respond to visual cues</a:t>
            </a:r>
          </a:p>
          <a:p>
            <a:r>
              <a:rPr lang="en-US" sz="2800" dirty="0"/>
              <a:t>Street geometry</a:t>
            </a:r>
          </a:p>
          <a:p>
            <a:r>
              <a:rPr lang="en-US" sz="2800" dirty="0"/>
              <a:t>Landscape</a:t>
            </a:r>
          </a:p>
          <a:p>
            <a:r>
              <a:rPr lang="en-US" sz="2800" dirty="0"/>
              <a:t>Development</a:t>
            </a:r>
          </a:p>
          <a:p>
            <a:r>
              <a:rPr lang="en-US" sz="2800" dirty="0"/>
              <a:t>Intersections</a:t>
            </a:r>
          </a:p>
          <a:p>
            <a:r>
              <a:rPr lang="en-US" sz="2800" dirty="0"/>
              <a:t>Perceived conflict</a:t>
            </a:r>
          </a:p>
          <a:p>
            <a:r>
              <a:rPr lang="en-US" sz="2800" dirty="0"/>
              <a:t>Perceived safety</a:t>
            </a:r>
            <a:endParaRPr lang="en-US" sz="2400" dirty="0"/>
          </a:p>
        </p:txBody>
      </p:sp>
      <p:sp>
        <p:nvSpPr>
          <p:cNvPr id="5" name="Slide Number Placeholder 4">
            <a:extLst>
              <a:ext uri="{FF2B5EF4-FFF2-40B4-BE49-F238E27FC236}">
                <a16:creationId xmlns:a16="http://schemas.microsoft.com/office/drawing/2014/main" id="{67CF930E-7454-4EAE-8202-FE24974E9024}"/>
              </a:ext>
            </a:extLst>
          </p:cNvPr>
          <p:cNvSpPr>
            <a:spLocks noGrp="1"/>
          </p:cNvSpPr>
          <p:nvPr>
            <p:ph type="sldNum" sz="quarter" idx="12"/>
          </p:nvPr>
        </p:nvSpPr>
        <p:spPr/>
        <p:txBody>
          <a:bodyPr/>
          <a:lstStyle/>
          <a:p>
            <a:fld id="{588A7B10-5B59-5847-A2D4-DA6B67CC2B64}" type="slidenum">
              <a:rPr lang="en-US" smtClean="0"/>
              <a:t>21</a:t>
            </a:fld>
            <a:endParaRPr lang="en-US"/>
          </a:p>
        </p:txBody>
      </p:sp>
      <p:pic>
        <p:nvPicPr>
          <p:cNvPr id="2" name="Picture 1" descr="A man and woman walk across a road on a colorfully painted crosswalk ">
            <a:extLst>
              <a:ext uri="{FF2B5EF4-FFF2-40B4-BE49-F238E27FC236}">
                <a16:creationId xmlns:a16="http://schemas.microsoft.com/office/drawing/2014/main" id="{9DA1C47C-9CE6-4F84-AC98-6FF0BD2C1003}"/>
              </a:ext>
            </a:extLst>
          </p:cNvPr>
          <p:cNvPicPr>
            <a:picLocks noChangeAspect="1"/>
          </p:cNvPicPr>
          <p:nvPr/>
        </p:nvPicPr>
        <p:blipFill>
          <a:blip r:embed="rId3"/>
          <a:srcRect/>
          <a:stretch/>
        </p:blipFill>
        <p:spPr>
          <a:xfrm>
            <a:off x="3990387" y="1450261"/>
            <a:ext cx="3989121" cy="2242976"/>
          </a:xfrm>
          <a:prstGeom prst="rect">
            <a:avLst/>
          </a:prstGeom>
          <a:ln>
            <a:solidFill>
              <a:srgbClr val="005799"/>
            </a:solidFill>
          </a:ln>
        </p:spPr>
      </p:pic>
      <p:sp>
        <p:nvSpPr>
          <p:cNvPr id="8" name="TextBox 7">
            <a:extLst>
              <a:ext uri="{FF2B5EF4-FFF2-40B4-BE49-F238E27FC236}">
                <a16:creationId xmlns:a16="http://schemas.microsoft.com/office/drawing/2014/main" id="{5C2262C9-1E64-4233-8ACE-6B88C24DC1EB}"/>
              </a:ext>
            </a:extLst>
          </p:cNvPr>
          <p:cNvSpPr txBox="1"/>
          <p:nvPr/>
        </p:nvSpPr>
        <p:spPr>
          <a:xfrm>
            <a:off x="5739063" y="3706294"/>
            <a:ext cx="2324666" cy="246221"/>
          </a:xfrm>
          <a:prstGeom prst="rect">
            <a:avLst/>
          </a:prstGeom>
          <a:noFill/>
        </p:spPr>
        <p:txBody>
          <a:bodyPr wrap="square" rtlCol="0">
            <a:spAutoFit/>
          </a:bodyPr>
          <a:lstStyle/>
          <a:p>
            <a:pPr algn="r"/>
            <a:r>
              <a:rPr lang="en-US" sz="1000" i="1" dirty="0"/>
              <a:t>Brandon Whyte - Pedbikeimages.org </a:t>
            </a:r>
          </a:p>
        </p:txBody>
      </p:sp>
    </p:spTree>
    <p:extLst>
      <p:ext uri="{BB962C8B-B14F-4D97-AF65-F5344CB8AC3E}">
        <p14:creationId xmlns:p14="http://schemas.microsoft.com/office/powerpoint/2010/main" val="1235680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22</a:t>
            </a:fld>
            <a:endParaRPr lang="en-US"/>
          </a:p>
        </p:txBody>
      </p:sp>
      <p:sp>
        <p:nvSpPr>
          <p:cNvPr id="12" name="Content Placeholder 2">
            <a:extLst>
              <a:ext uri="{FF2B5EF4-FFF2-40B4-BE49-F238E27FC236}">
                <a16:creationId xmlns:a16="http://schemas.microsoft.com/office/drawing/2014/main" id="{51E028EC-B19D-4E07-83FC-8545D06B586B}"/>
              </a:ext>
            </a:extLst>
          </p:cNvPr>
          <p:cNvSpPr>
            <a:spLocks noGrp="1"/>
          </p:cNvSpPr>
          <p:nvPr>
            <p:ph idx="1"/>
          </p:nvPr>
        </p:nvSpPr>
        <p:spPr>
          <a:xfrm>
            <a:off x="1348132" y="4146221"/>
            <a:ext cx="5777038" cy="638175"/>
          </a:xfrm>
        </p:spPr>
        <p:txBody>
          <a:bodyPr>
            <a:normAutofit/>
          </a:bodyPr>
          <a:lstStyle/>
          <a:p>
            <a:pPr marL="114300" indent="0" algn="ctr">
              <a:buNone/>
            </a:pPr>
            <a:r>
              <a:rPr lang="en-US" sz="1600" dirty="0"/>
              <a:t>These two roads might have same speed limit, but are designed to signal and encourage very different behaviors</a:t>
            </a:r>
          </a:p>
        </p:txBody>
      </p:sp>
      <p:pic>
        <p:nvPicPr>
          <p:cNvPr id="3" name="Picture 2" descr="Wide road lined with trees and street side parking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6839" y="966474"/>
            <a:ext cx="3651997" cy="2738998"/>
          </a:xfrm>
          <a:prstGeom prst="rect">
            <a:avLst/>
          </a:prstGeom>
          <a:ln>
            <a:solidFill>
              <a:schemeClr val="tx2"/>
            </a:solidFill>
          </a:ln>
        </p:spPr>
      </p:pic>
      <p:pic>
        <p:nvPicPr>
          <p:cNvPr id="4" name="Picture 3" descr="Street lined with curbside parking and commercial storefronts "/>
          <p:cNvPicPr>
            <a:picLocks noChangeAspect="1"/>
          </p:cNvPicPr>
          <p:nvPr/>
        </p:nvPicPr>
        <p:blipFill>
          <a:blip r:embed="rId4"/>
          <a:srcRect/>
          <a:stretch/>
        </p:blipFill>
        <p:spPr>
          <a:xfrm>
            <a:off x="534864" y="966474"/>
            <a:ext cx="3651011" cy="2738258"/>
          </a:xfrm>
          <a:prstGeom prst="rect">
            <a:avLst/>
          </a:prstGeom>
          <a:ln>
            <a:solidFill>
              <a:schemeClr val="tx2"/>
            </a:solidFill>
          </a:ln>
        </p:spPr>
      </p:pic>
      <p:sp>
        <p:nvSpPr>
          <p:cNvPr id="9" name="TextBox 8"/>
          <p:cNvSpPr txBox="1"/>
          <p:nvPr/>
        </p:nvSpPr>
        <p:spPr>
          <a:xfrm>
            <a:off x="5703954" y="3663763"/>
            <a:ext cx="2394882" cy="253916"/>
          </a:xfrm>
          <a:prstGeom prst="rect">
            <a:avLst/>
          </a:prstGeom>
          <a:noFill/>
        </p:spPr>
        <p:txBody>
          <a:bodyPr wrap="square" rtlCol="0">
            <a:spAutoFit/>
          </a:bodyPr>
          <a:lstStyle/>
          <a:p>
            <a:pPr algn="r"/>
            <a:r>
              <a:rPr lang="en-US" sz="1050" i="1" dirty="0"/>
              <a:t>Dan Burden – pedbikeimages.org</a:t>
            </a:r>
          </a:p>
        </p:txBody>
      </p:sp>
    </p:spTree>
    <p:extLst>
      <p:ext uri="{BB962C8B-B14F-4D97-AF65-F5344CB8AC3E}">
        <p14:creationId xmlns:p14="http://schemas.microsoft.com/office/powerpoint/2010/main" val="220115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Traffic Calming</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7" y="1063229"/>
            <a:ext cx="7619999" cy="3642121"/>
          </a:xfrm>
        </p:spPr>
        <p:txBody>
          <a:bodyPr/>
          <a:lstStyle/>
          <a:p>
            <a:pPr marL="114300" indent="0" algn="ctr">
              <a:buNone/>
            </a:pPr>
            <a:r>
              <a:rPr lang="en-US" dirty="0"/>
              <a:t>“To support the livability and vitality of residential and commercial areas through improvements in non-motorist safety, mobility, and comfort.” FHWA &amp; ITE</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23</a:t>
            </a:fld>
            <a:endParaRPr lang="en-US" dirty="0"/>
          </a:p>
        </p:txBody>
      </p:sp>
      <p:sp>
        <p:nvSpPr>
          <p:cNvPr id="7" name="TextBox 6"/>
          <p:cNvSpPr txBox="1"/>
          <p:nvPr/>
        </p:nvSpPr>
        <p:spPr>
          <a:xfrm>
            <a:off x="4572000" y="4892371"/>
            <a:ext cx="3693817" cy="253916"/>
          </a:xfrm>
          <a:prstGeom prst="rect">
            <a:avLst/>
          </a:prstGeom>
          <a:noFill/>
        </p:spPr>
        <p:txBody>
          <a:bodyPr wrap="square" rtlCol="0">
            <a:spAutoFit/>
          </a:bodyPr>
          <a:lstStyle/>
          <a:p>
            <a:pPr algn="r"/>
            <a:r>
              <a:rPr lang="en-US" sz="1050" i="1" dirty="0"/>
              <a:t>FHWA</a:t>
            </a:r>
          </a:p>
        </p:txBody>
      </p:sp>
      <p:pic>
        <p:nvPicPr>
          <p:cNvPr id="2050" name="Picture 2" descr="Two men walk on the sidewalk of a small town">
            <a:extLst>
              <a:ext uri="{FF2B5EF4-FFF2-40B4-BE49-F238E27FC236}">
                <a16:creationId xmlns:a16="http://schemas.microsoft.com/office/drawing/2014/main" id="{799DD7BB-B436-40A0-AFCB-7CB6EE8F8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05" y="2249684"/>
            <a:ext cx="3589354" cy="2685178"/>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6" name="Picture 5" descr="Speed bump meant to slow automobile traffic at crosswalk ">
            <a:extLst>
              <a:ext uri="{FF2B5EF4-FFF2-40B4-BE49-F238E27FC236}">
                <a16:creationId xmlns:a16="http://schemas.microsoft.com/office/drawing/2014/main" id="{76271BF7-19D2-48A4-86F5-7A40174AE4E0}"/>
              </a:ext>
            </a:extLst>
          </p:cNvPr>
          <p:cNvPicPr>
            <a:picLocks noChangeAspect="1"/>
          </p:cNvPicPr>
          <p:nvPr/>
        </p:nvPicPr>
        <p:blipFill>
          <a:blip r:embed="rId4"/>
          <a:stretch>
            <a:fillRect/>
          </a:stretch>
        </p:blipFill>
        <p:spPr>
          <a:xfrm>
            <a:off x="4339542" y="2249685"/>
            <a:ext cx="3867259" cy="2685177"/>
          </a:xfrm>
          <a:prstGeom prst="rect">
            <a:avLst/>
          </a:prstGeom>
          <a:ln>
            <a:solidFill>
              <a:schemeClr val="tx2"/>
            </a:solidFill>
          </a:ln>
        </p:spPr>
      </p:pic>
      <p:sp>
        <p:nvSpPr>
          <p:cNvPr id="9" name="TextBox 8">
            <a:extLst>
              <a:ext uri="{FF2B5EF4-FFF2-40B4-BE49-F238E27FC236}">
                <a16:creationId xmlns:a16="http://schemas.microsoft.com/office/drawing/2014/main" id="{58C33CE4-D301-45EF-B565-58B9285AAD62}"/>
              </a:ext>
            </a:extLst>
          </p:cNvPr>
          <p:cNvSpPr txBox="1"/>
          <p:nvPr/>
        </p:nvSpPr>
        <p:spPr>
          <a:xfrm>
            <a:off x="255042" y="4913648"/>
            <a:ext cx="3693817" cy="253916"/>
          </a:xfrm>
          <a:prstGeom prst="rect">
            <a:avLst/>
          </a:prstGeom>
          <a:noFill/>
        </p:spPr>
        <p:txBody>
          <a:bodyPr wrap="square" rtlCol="0">
            <a:spAutoFit/>
          </a:bodyPr>
          <a:lstStyle/>
          <a:p>
            <a:pPr algn="r"/>
            <a:r>
              <a:rPr lang="en-US" sz="1050" i="1" dirty="0"/>
              <a:t>Alta Planning + Design (CC-BY-SA)</a:t>
            </a:r>
          </a:p>
        </p:txBody>
      </p:sp>
    </p:spTree>
    <p:extLst>
      <p:ext uri="{BB962C8B-B14F-4D97-AF65-F5344CB8AC3E}">
        <p14:creationId xmlns:p14="http://schemas.microsoft.com/office/powerpoint/2010/main" val="2823145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Traffic Calming</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968188"/>
            <a:ext cx="4212492" cy="3832412"/>
          </a:xfrm>
        </p:spPr>
        <p:txBody>
          <a:bodyPr>
            <a:normAutofit fontScale="92500"/>
          </a:bodyPr>
          <a:lstStyle/>
          <a:p>
            <a:r>
              <a:rPr lang="en-US" dirty="0"/>
              <a:t>Reduces traffic speed</a:t>
            </a:r>
          </a:p>
          <a:p>
            <a:r>
              <a:rPr lang="en-US" dirty="0"/>
              <a:t>Reduces motor vehicle collisions</a:t>
            </a:r>
          </a:p>
          <a:p>
            <a:pPr lvl="1"/>
            <a:r>
              <a:rPr lang="en-US" dirty="0"/>
              <a:t>When collisions do occur, traffic calming can diminish their severity</a:t>
            </a:r>
          </a:p>
          <a:p>
            <a:r>
              <a:rPr lang="en-US" dirty="0"/>
              <a:t>Enhances drivers’ ability to see and react</a:t>
            </a:r>
          </a:p>
          <a:p>
            <a:r>
              <a:rPr lang="en-US" dirty="0"/>
              <a:t>Improves safety for pedestrians and cyclists</a:t>
            </a:r>
          </a:p>
          <a:p>
            <a:r>
              <a:rPr lang="en-US" dirty="0"/>
              <a:t>Can increase pedestrian and bicycling activity</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24</a:t>
            </a:fld>
            <a:endParaRPr lang="en-US" dirty="0"/>
          </a:p>
        </p:txBody>
      </p:sp>
      <p:sp>
        <p:nvSpPr>
          <p:cNvPr id="7" name="TextBox 6"/>
          <p:cNvSpPr txBox="1"/>
          <p:nvPr/>
        </p:nvSpPr>
        <p:spPr>
          <a:xfrm>
            <a:off x="5271247" y="4605019"/>
            <a:ext cx="2708261" cy="253916"/>
          </a:xfrm>
          <a:prstGeom prst="rect">
            <a:avLst/>
          </a:prstGeom>
          <a:noFill/>
        </p:spPr>
        <p:txBody>
          <a:bodyPr wrap="square" rtlCol="0">
            <a:spAutoFit/>
          </a:bodyPr>
          <a:lstStyle/>
          <a:p>
            <a:pPr algn="r"/>
            <a:r>
              <a:rPr lang="en-US" sz="1050" i="1" dirty="0"/>
              <a:t>pedbikeimages.org – </a:t>
            </a:r>
            <a:r>
              <a:rPr lang="en-US" sz="1050" i="1" dirty="0" err="1"/>
              <a:t>Lyuba</a:t>
            </a:r>
            <a:r>
              <a:rPr lang="en-US" sz="1050" i="1" dirty="0"/>
              <a:t> </a:t>
            </a:r>
            <a:r>
              <a:rPr lang="en-US" sz="1050" i="1" dirty="0" err="1"/>
              <a:t>Zuyeva</a:t>
            </a:r>
            <a:endParaRPr lang="en-US" sz="1050" i="1" dirty="0"/>
          </a:p>
        </p:txBody>
      </p:sp>
      <p:pic>
        <p:nvPicPr>
          <p:cNvPr id="1028" name="Picture 4" descr="Residential road with low median used as a traffic calming measure ">
            <a:extLst>
              <a:ext uri="{FF2B5EF4-FFF2-40B4-BE49-F238E27FC236}">
                <a16:creationId xmlns:a16="http://schemas.microsoft.com/office/drawing/2014/main" id="{BFAE3F6D-79EB-4D9C-A585-7D59FCB3D9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683" r="17986"/>
          <a:stretch/>
        </p:blipFill>
        <p:spPr bwMode="auto">
          <a:xfrm>
            <a:off x="4572000" y="1063229"/>
            <a:ext cx="3378139" cy="3551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993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rendering of a median/refuge island ">
            <a:extLst>
              <a:ext uri="{FF2B5EF4-FFF2-40B4-BE49-F238E27FC236}">
                <a16:creationId xmlns:a16="http://schemas.microsoft.com/office/drawing/2014/main" id="{49B6C7BD-C11A-495B-BB0E-CE3F1DF21F33}"/>
              </a:ext>
            </a:extLst>
          </p:cNvPr>
          <p:cNvPicPr>
            <a:picLocks noChangeAspect="1"/>
          </p:cNvPicPr>
          <p:nvPr/>
        </p:nvPicPr>
        <p:blipFill rotWithShape="1">
          <a:blip r:embed="rId3"/>
          <a:srcRect l="26146"/>
          <a:stretch/>
        </p:blipFill>
        <p:spPr>
          <a:xfrm>
            <a:off x="3096798" y="2992440"/>
            <a:ext cx="2347095" cy="1434037"/>
          </a:xfrm>
          <a:prstGeom prst="rect">
            <a:avLst/>
          </a:prstGeom>
          <a:ln>
            <a:solidFill>
              <a:schemeClr val="tx2"/>
            </a:solidFill>
          </a:ln>
        </p:spPr>
      </p:pic>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25</a:t>
            </a:fld>
            <a:endParaRPr lang="en-US"/>
          </a:p>
        </p:txBody>
      </p:sp>
      <p:sp>
        <p:nvSpPr>
          <p:cNvPr id="24" name="Rectangle 23" descr="Speed hump/bump/table">
            <a:extLst>
              <a:ext uri="{FF2B5EF4-FFF2-40B4-BE49-F238E27FC236}">
                <a16:creationId xmlns:a16="http://schemas.microsoft.com/office/drawing/2014/main" id="{DC777576-6EF3-4EA9-A5C6-7E542F2653CB}"/>
              </a:ext>
            </a:extLst>
          </p:cNvPr>
          <p:cNvSpPr/>
          <p:nvPr/>
        </p:nvSpPr>
        <p:spPr>
          <a:xfrm>
            <a:off x="329593" y="4532318"/>
            <a:ext cx="2382338"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Speed hump/bump/table</a:t>
            </a:r>
          </a:p>
        </p:txBody>
      </p:sp>
      <p:pic>
        <p:nvPicPr>
          <p:cNvPr id="2" name="Picture 1" descr="rendering of a speed hump/bump/table">
            <a:extLst>
              <a:ext uri="{FF2B5EF4-FFF2-40B4-BE49-F238E27FC236}">
                <a16:creationId xmlns:a16="http://schemas.microsoft.com/office/drawing/2014/main" id="{576072E9-5878-47DF-8265-7E0F91D55B15}"/>
              </a:ext>
            </a:extLst>
          </p:cNvPr>
          <p:cNvPicPr>
            <a:picLocks noChangeAspect="1"/>
          </p:cNvPicPr>
          <p:nvPr/>
        </p:nvPicPr>
        <p:blipFill rotWithShape="1">
          <a:blip r:embed="rId4"/>
          <a:srcRect l="26042"/>
          <a:stretch/>
        </p:blipFill>
        <p:spPr>
          <a:xfrm>
            <a:off x="321797" y="2980180"/>
            <a:ext cx="2392331" cy="1458556"/>
          </a:xfrm>
          <a:prstGeom prst="rect">
            <a:avLst/>
          </a:prstGeom>
          <a:ln>
            <a:solidFill>
              <a:schemeClr val="tx2"/>
            </a:solidFill>
          </a:ln>
        </p:spPr>
      </p:pic>
      <p:pic>
        <p:nvPicPr>
          <p:cNvPr id="4" name="Picture 3" descr="rendering of a curb extension">
            <a:extLst>
              <a:ext uri="{FF2B5EF4-FFF2-40B4-BE49-F238E27FC236}">
                <a16:creationId xmlns:a16="http://schemas.microsoft.com/office/drawing/2014/main" id="{D6E6596E-8F9B-4B32-BFE4-ED03FD48E840}"/>
              </a:ext>
            </a:extLst>
          </p:cNvPr>
          <p:cNvPicPr>
            <a:picLocks noChangeAspect="1"/>
          </p:cNvPicPr>
          <p:nvPr/>
        </p:nvPicPr>
        <p:blipFill>
          <a:blip r:embed="rId5"/>
          <a:stretch>
            <a:fillRect/>
          </a:stretch>
        </p:blipFill>
        <p:spPr>
          <a:xfrm>
            <a:off x="5750362" y="2992440"/>
            <a:ext cx="2181473" cy="1434037"/>
          </a:xfrm>
          <a:prstGeom prst="rect">
            <a:avLst/>
          </a:prstGeom>
          <a:ln>
            <a:solidFill>
              <a:schemeClr val="tx2"/>
            </a:solidFill>
          </a:ln>
        </p:spPr>
      </p:pic>
      <p:pic>
        <p:nvPicPr>
          <p:cNvPr id="6" name="Picture 5" descr="rendering of a raised intersection">
            <a:extLst>
              <a:ext uri="{FF2B5EF4-FFF2-40B4-BE49-F238E27FC236}">
                <a16:creationId xmlns:a16="http://schemas.microsoft.com/office/drawing/2014/main" id="{8D429E2B-6B9A-4A64-B680-9AD2E849E399}"/>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Lst>
          </a:blip>
          <a:srcRect t="18873" b="19037"/>
          <a:stretch/>
        </p:blipFill>
        <p:spPr>
          <a:xfrm>
            <a:off x="2998044" y="1013038"/>
            <a:ext cx="2349102" cy="1458556"/>
          </a:xfrm>
          <a:prstGeom prst="rect">
            <a:avLst/>
          </a:prstGeom>
          <a:ln>
            <a:solidFill>
              <a:schemeClr val="tx2"/>
            </a:solidFill>
          </a:ln>
        </p:spPr>
      </p:pic>
      <p:pic>
        <p:nvPicPr>
          <p:cNvPr id="7" name="Picture 6" descr="rendering of a raised crosswalk">
            <a:extLst>
              <a:ext uri="{FF2B5EF4-FFF2-40B4-BE49-F238E27FC236}">
                <a16:creationId xmlns:a16="http://schemas.microsoft.com/office/drawing/2014/main" id="{05D20EA6-7B6D-461A-B622-F92A7085B832}"/>
              </a:ext>
            </a:extLst>
          </p:cNvPr>
          <p:cNvPicPr>
            <a:picLocks noChangeAspect="1"/>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Lst>
          </a:blip>
          <a:srcRect t="19210" b="19371"/>
          <a:stretch/>
        </p:blipFill>
        <p:spPr>
          <a:xfrm>
            <a:off x="5623732" y="1013038"/>
            <a:ext cx="2374778" cy="1458556"/>
          </a:xfrm>
          <a:prstGeom prst="rect">
            <a:avLst/>
          </a:prstGeom>
          <a:ln>
            <a:solidFill>
              <a:schemeClr val="tx2"/>
            </a:solidFill>
          </a:ln>
        </p:spPr>
      </p:pic>
      <p:pic>
        <p:nvPicPr>
          <p:cNvPr id="9" name="Picture 8" descr="rendering of a roundabout">
            <a:extLst>
              <a:ext uri="{FF2B5EF4-FFF2-40B4-BE49-F238E27FC236}">
                <a16:creationId xmlns:a16="http://schemas.microsoft.com/office/drawing/2014/main" id="{169E32C3-D398-44CA-A7A3-7C15C642968C}"/>
              </a:ext>
            </a:extLst>
          </p:cNvPr>
          <p:cNvPicPr>
            <a:picLocks noChangeAspect="1"/>
          </p:cNvPicPr>
          <p:nvPr/>
        </p:nvPicPr>
        <p:blipFill rotWithShape="1">
          <a:blip r:embed="rId10"/>
          <a:srcRect l="26250"/>
          <a:stretch/>
        </p:blipFill>
        <p:spPr>
          <a:xfrm>
            <a:off x="321797" y="1011118"/>
            <a:ext cx="2390135" cy="1462397"/>
          </a:xfrm>
          <a:prstGeom prst="rect">
            <a:avLst/>
          </a:prstGeom>
          <a:ln>
            <a:solidFill>
              <a:schemeClr val="tx2"/>
            </a:solidFill>
          </a:ln>
        </p:spPr>
      </p:pic>
      <p:sp>
        <p:nvSpPr>
          <p:cNvPr id="17" name="Rectangle 16" descr="Medians/refuge islands">
            <a:extLst>
              <a:ext uri="{FF2B5EF4-FFF2-40B4-BE49-F238E27FC236}">
                <a16:creationId xmlns:a16="http://schemas.microsoft.com/office/drawing/2014/main" id="{EED692A1-A3C4-457A-9210-977A0A44797C}"/>
              </a:ext>
            </a:extLst>
          </p:cNvPr>
          <p:cNvSpPr/>
          <p:nvPr/>
        </p:nvSpPr>
        <p:spPr>
          <a:xfrm>
            <a:off x="3096797" y="4540966"/>
            <a:ext cx="2347096"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Medians/refuge islands</a:t>
            </a:r>
          </a:p>
        </p:txBody>
      </p:sp>
      <p:sp>
        <p:nvSpPr>
          <p:cNvPr id="18" name="Rectangle 17" descr="Roundabouts">
            <a:extLst>
              <a:ext uri="{FF2B5EF4-FFF2-40B4-BE49-F238E27FC236}">
                <a16:creationId xmlns:a16="http://schemas.microsoft.com/office/drawing/2014/main" id="{FB7DB9FC-A88D-46DC-AD3E-CD8EC37D8E05}"/>
              </a:ext>
            </a:extLst>
          </p:cNvPr>
          <p:cNvSpPr/>
          <p:nvPr/>
        </p:nvSpPr>
        <p:spPr>
          <a:xfrm>
            <a:off x="321797" y="2543967"/>
            <a:ext cx="2390134"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Roundabouts</a:t>
            </a:r>
          </a:p>
        </p:txBody>
      </p:sp>
      <p:sp>
        <p:nvSpPr>
          <p:cNvPr id="19" name="Rectangle 18" descr="Raised Crosswalks">
            <a:extLst>
              <a:ext uri="{FF2B5EF4-FFF2-40B4-BE49-F238E27FC236}">
                <a16:creationId xmlns:a16="http://schemas.microsoft.com/office/drawing/2014/main" id="{AD5C2104-BD7D-44B8-BBBE-81AB6BADF019}"/>
              </a:ext>
            </a:extLst>
          </p:cNvPr>
          <p:cNvSpPr/>
          <p:nvPr/>
        </p:nvSpPr>
        <p:spPr>
          <a:xfrm>
            <a:off x="5623732" y="2543966"/>
            <a:ext cx="2374778"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Raised crosswalks</a:t>
            </a:r>
          </a:p>
        </p:txBody>
      </p:sp>
      <p:sp>
        <p:nvSpPr>
          <p:cNvPr id="25" name="Rectangle 24" descr="Raised Intersection">
            <a:extLst>
              <a:ext uri="{FF2B5EF4-FFF2-40B4-BE49-F238E27FC236}">
                <a16:creationId xmlns:a16="http://schemas.microsoft.com/office/drawing/2014/main" id="{B8C77EEC-376C-4063-9206-FBB12C9446F1}"/>
              </a:ext>
            </a:extLst>
          </p:cNvPr>
          <p:cNvSpPr/>
          <p:nvPr/>
        </p:nvSpPr>
        <p:spPr>
          <a:xfrm>
            <a:off x="2998044" y="2543967"/>
            <a:ext cx="2363854"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Raised intersection</a:t>
            </a:r>
          </a:p>
        </p:txBody>
      </p:sp>
      <p:sp>
        <p:nvSpPr>
          <p:cNvPr id="26" name="Rectangle 25" descr="curb extensions">
            <a:extLst>
              <a:ext uri="{FF2B5EF4-FFF2-40B4-BE49-F238E27FC236}">
                <a16:creationId xmlns:a16="http://schemas.microsoft.com/office/drawing/2014/main" id="{D5575E48-5369-4659-ACC2-A328C66FA818}"/>
              </a:ext>
            </a:extLst>
          </p:cNvPr>
          <p:cNvSpPr/>
          <p:nvPr/>
        </p:nvSpPr>
        <p:spPr>
          <a:xfrm>
            <a:off x="5783167" y="4540966"/>
            <a:ext cx="2132108" cy="229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Curb extensions</a:t>
            </a:r>
          </a:p>
        </p:txBody>
      </p:sp>
      <p:sp>
        <p:nvSpPr>
          <p:cNvPr id="27" name="Title 1">
            <a:extLst>
              <a:ext uri="{FF2B5EF4-FFF2-40B4-BE49-F238E27FC236}">
                <a16:creationId xmlns:a16="http://schemas.microsoft.com/office/drawing/2014/main" id="{781D8D7B-BCF7-4156-93FD-88D21639F891}"/>
              </a:ext>
            </a:extLst>
          </p:cNvPr>
          <p:cNvSpPr>
            <a:spLocks noGrp="1"/>
          </p:cNvSpPr>
          <p:nvPr>
            <p:ph type="title"/>
          </p:nvPr>
        </p:nvSpPr>
        <p:spPr>
          <a:xfrm>
            <a:off x="283308" y="139304"/>
            <a:ext cx="7620000" cy="651271"/>
          </a:xfrm>
        </p:spPr>
        <p:txBody>
          <a:bodyPr/>
          <a:lstStyle/>
          <a:p>
            <a:r>
              <a:rPr lang="en-US" sz="3600" dirty="0"/>
              <a:t>Examples of Traffic Calming Measures</a:t>
            </a:r>
          </a:p>
        </p:txBody>
      </p:sp>
      <p:sp>
        <p:nvSpPr>
          <p:cNvPr id="16" name="TextBox 15"/>
          <p:cNvSpPr txBox="1"/>
          <p:nvPr/>
        </p:nvSpPr>
        <p:spPr>
          <a:xfrm>
            <a:off x="5823604" y="4770271"/>
            <a:ext cx="2034988" cy="253916"/>
          </a:xfrm>
          <a:prstGeom prst="rect">
            <a:avLst/>
          </a:prstGeom>
          <a:noFill/>
        </p:spPr>
        <p:txBody>
          <a:bodyPr wrap="square" rtlCol="0">
            <a:spAutoFit/>
          </a:bodyPr>
          <a:lstStyle/>
          <a:p>
            <a:pPr algn="r"/>
            <a:r>
              <a:rPr lang="en-US" sz="1050" i="1" dirty="0"/>
              <a:t>NACTO</a:t>
            </a:r>
            <a:endParaRPr lang="en-US" dirty="0"/>
          </a:p>
        </p:txBody>
      </p:sp>
    </p:spTree>
    <p:extLst>
      <p:ext uri="{BB962C8B-B14F-4D97-AF65-F5344CB8AC3E}">
        <p14:creationId xmlns:p14="http://schemas.microsoft.com/office/powerpoint/2010/main" val="9726887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26</a:t>
            </a:fld>
            <a:endParaRPr lang="en-US"/>
          </a:p>
        </p:txBody>
      </p:sp>
      <p:sp>
        <p:nvSpPr>
          <p:cNvPr id="9" name="Title 8">
            <a:extLst>
              <a:ext uri="{FF2B5EF4-FFF2-40B4-BE49-F238E27FC236}">
                <a16:creationId xmlns:a16="http://schemas.microsoft.com/office/drawing/2014/main" id="{4B5345F4-F6D9-40C0-B955-7393D4916FA3}"/>
              </a:ext>
            </a:extLst>
          </p:cNvPr>
          <p:cNvSpPr>
            <a:spLocks noGrp="1"/>
          </p:cNvSpPr>
          <p:nvPr>
            <p:ph type="title"/>
          </p:nvPr>
        </p:nvSpPr>
        <p:spPr>
          <a:xfrm>
            <a:off x="359508" y="167148"/>
            <a:ext cx="2546412" cy="1858296"/>
          </a:xfrm>
        </p:spPr>
        <p:txBody>
          <a:bodyPr/>
          <a:lstStyle/>
          <a:p>
            <a:r>
              <a:rPr lang="en-US" sz="4000" dirty="0"/>
              <a:t>Traffic Calming Visualized</a:t>
            </a:r>
          </a:p>
        </p:txBody>
      </p:sp>
      <p:sp>
        <p:nvSpPr>
          <p:cNvPr id="6" name="TextBox 5"/>
          <p:cNvSpPr txBox="1"/>
          <p:nvPr/>
        </p:nvSpPr>
        <p:spPr>
          <a:xfrm>
            <a:off x="86198" y="4849394"/>
            <a:ext cx="3050791" cy="253916"/>
          </a:xfrm>
          <a:prstGeom prst="rect">
            <a:avLst/>
          </a:prstGeom>
          <a:noFill/>
        </p:spPr>
        <p:txBody>
          <a:bodyPr wrap="square" rtlCol="0">
            <a:spAutoFit/>
          </a:bodyPr>
          <a:lstStyle/>
          <a:p>
            <a:pPr algn="r"/>
            <a:r>
              <a:rPr lang="en-US" sz="1050" i="1" dirty="0"/>
              <a:t>City of Austin Vision Zero Action Plan 2016-2018</a:t>
            </a:r>
            <a:endParaRPr lang="en-US" dirty="0"/>
          </a:p>
        </p:txBody>
      </p:sp>
      <p:pic>
        <p:nvPicPr>
          <p:cNvPr id="2" name="Picture 1" descr="Infographic. Shows how geometric design features work in conjunction with traffic signal timing and land use policies (block lengths, building setbacks, and streetscaping) to produce traffic calming effects">
            <a:extLst>
              <a:ext uri="{FF2B5EF4-FFF2-40B4-BE49-F238E27FC236}">
                <a16:creationId xmlns:a16="http://schemas.microsoft.com/office/drawing/2014/main" id="{19538128-9A1C-4CE6-93FF-2EC50DB1A96B}"/>
              </a:ext>
            </a:extLst>
          </p:cNvPr>
          <p:cNvPicPr>
            <a:picLocks noChangeAspect="1"/>
          </p:cNvPicPr>
          <p:nvPr/>
        </p:nvPicPr>
        <p:blipFill>
          <a:blip r:embed="rId3"/>
          <a:stretch>
            <a:fillRect/>
          </a:stretch>
        </p:blipFill>
        <p:spPr>
          <a:xfrm>
            <a:off x="3136989" y="0"/>
            <a:ext cx="5066038" cy="5143500"/>
          </a:xfrm>
          <a:prstGeom prst="rect">
            <a:avLst/>
          </a:prstGeom>
        </p:spPr>
      </p:pic>
    </p:spTree>
    <p:extLst>
      <p:ext uri="{BB962C8B-B14F-4D97-AF65-F5344CB8AC3E}">
        <p14:creationId xmlns:p14="http://schemas.microsoft.com/office/powerpoint/2010/main" val="2056677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359508" y="205979"/>
            <a:ext cx="5400269" cy="1108090"/>
          </a:xfrm>
        </p:spPr>
        <p:txBody>
          <a:bodyPr/>
          <a:lstStyle/>
          <a:p>
            <a:r>
              <a:rPr lang="en-US" dirty="0"/>
              <a:t>Traffic Calming – Curb Radii</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527141"/>
            <a:ext cx="3974367" cy="3410379"/>
          </a:xfrm>
        </p:spPr>
        <p:txBody>
          <a:bodyPr>
            <a:normAutofit/>
          </a:bodyPr>
          <a:lstStyle/>
          <a:p>
            <a:r>
              <a:rPr lang="en-US" sz="2400" dirty="0"/>
              <a:t>Small corner radii = shorter crossing distances and lower vehicle speeds</a:t>
            </a:r>
          </a:p>
          <a:p>
            <a:r>
              <a:rPr lang="en-US" sz="2400" dirty="0"/>
              <a:t>More visibility for pedestrians and bicyclists</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27</a:t>
            </a:fld>
            <a:endParaRPr lang="en-US"/>
          </a:p>
        </p:txBody>
      </p:sp>
      <p:pic>
        <p:nvPicPr>
          <p:cNvPr id="6" name="Picture 6" descr="Street intersection with sidewalk corners ">
            <a:extLst>
              <a:ext uri="{FF2B5EF4-FFF2-40B4-BE49-F238E27FC236}">
                <a16:creationId xmlns:a16="http://schemas.microsoft.com/office/drawing/2014/main" id="{BE4A0A63-2DF2-4034-B775-155C5B072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27" y="2940042"/>
            <a:ext cx="3050299" cy="2025613"/>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7" name="Picture 2" descr="Diagram showing the effect of corner radii on the crossing distance ">
            <a:extLst>
              <a:ext uri="{FF2B5EF4-FFF2-40B4-BE49-F238E27FC236}">
                <a16:creationId xmlns:a16="http://schemas.microsoft.com/office/drawing/2014/main" id="{31571449-8DB1-4B38-B241-15A585EF32AB}"/>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10444" y="177845"/>
            <a:ext cx="2249664" cy="2589176"/>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452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2B7C0-4BC3-4BC8-8E5A-8C02BED6269B}"/>
              </a:ext>
            </a:extLst>
          </p:cNvPr>
          <p:cNvSpPr>
            <a:spLocks noGrp="1"/>
          </p:cNvSpPr>
          <p:nvPr>
            <p:ph type="title"/>
          </p:nvPr>
        </p:nvSpPr>
        <p:spPr>
          <a:xfrm>
            <a:off x="830848" y="253114"/>
            <a:ext cx="3015288" cy="857250"/>
          </a:xfrm>
        </p:spPr>
        <p:txBody>
          <a:bodyPr/>
          <a:lstStyle/>
          <a:p>
            <a:r>
              <a:rPr lang="en-US" dirty="0"/>
              <a:t>Road Diets</a:t>
            </a:r>
          </a:p>
        </p:txBody>
      </p:sp>
      <p:sp>
        <p:nvSpPr>
          <p:cNvPr id="4" name="Slide Number Placeholder 3">
            <a:extLst>
              <a:ext uri="{FF2B5EF4-FFF2-40B4-BE49-F238E27FC236}">
                <a16:creationId xmlns:a16="http://schemas.microsoft.com/office/drawing/2014/main" id="{0C68E64E-3983-43C7-98D8-DB99EE09FBEC}"/>
              </a:ext>
            </a:extLst>
          </p:cNvPr>
          <p:cNvSpPr>
            <a:spLocks noGrp="1"/>
          </p:cNvSpPr>
          <p:nvPr>
            <p:ph type="sldNum" sz="quarter" idx="12"/>
          </p:nvPr>
        </p:nvSpPr>
        <p:spPr/>
        <p:txBody>
          <a:bodyPr/>
          <a:lstStyle/>
          <a:p>
            <a:fld id="{588A7B10-5B59-5847-A2D4-DA6B67CC2B64}" type="slidenum">
              <a:rPr lang="en-US" smtClean="0"/>
              <a:t>28</a:t>
            </a:fld>
            <a:endParaRPr lang="en-US"/>
          </a:p>
        </p:txBody>
      </p:sp>
      <p:pic>
        <p:nvPicPr>
          <p:cNvPr id="5" name="Picture 4" descr="Road Diets (Roadway Reconfiguration). A &quot;Road Diet,&quot; or roadway reconfiguration, can improve safety, calm traffic, provide better mobility and access for all road users, and enhance overall quality of life. Safety Benefit: 4-lane to 3-lane road diet conversions result in 19-47 percent reduction in total crashes. ">
            <a:extLst>
              <a:ext uri="{FF2B5EF4-FFF2-40B4-BE49-F238E27FC236}">
                <a16:creationId xmlns:a16="http://schemas.microsoft.com/office/drawing/2014/main" id="{5526AA2C-6CC6-43F4-A251-2BE142C359F5}"/>
              </a:ext>
            </a:extLst>
          </p:cNvPr>
          <p:cNvPicPr>
            <a:picLocks noChangeAspect="1"/>
          </p:cNvPicPr>
          <p:nvPr/>
        </p:nvPicPr>
        <p:blipFill>
          <a:blip r:embed="rId3"/>
          <a:stretch>
            <a:fillRect/>
          </a:stretch>
        </p:blipFill>
        <p:spPr>
          <a:xfrm>
            <a:off x="4572000" y="-11997"/>
            <a:ext cx="3315382" cy="5167493"/>
          </a:xfrm>
          <a:prstGeom prst="rect">
            <a:avLst/>
          </a:prstGeom>
        </p:spPr>
      </p:pic>
    </p:spTree>
    <p:extLst>
      <p:ext uri="{BB962C8B-B14F-4D97-AF65-F5344CB8AC3E}">
        <p14:creationId xmlns:p14="http://schemas.microsoft.com/office/powerpoint/2010/main" val="2551730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our lane road before road diet ">
            <a:extLst>
              <a:ext uri="{FF2B5EF4-FFF2-40B4-BE49-F238E27FC236}">
                <a16:creationId xmlns:a16="http://schemas.microsoft.com/office/drawing/2014/main" id="{5FA25076-ACF6-4426-86AE-345DE8A30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459" y="250033"/>
            <a:ext cx="7458532" cy="4661582"/>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340458" y="4207364"/>
            <a:ext cx="7620000" cy="857250"/>
          </a:xfrm>
        </p:spPr>
        <p:txBody>
          <a:bodyPr/>
          <a:lstStyle/>
          <a:p>
            <a:r>
              <a:rPr lang="en-US" dirty="0"/>
              <a:t>Before…</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29</a:t>
            </a:fld>
            <a:endParaRPr lang="en-US"/>
          </a:p>
        </p:txBody>
      </p:sp>
      <p:sp>
        <p:nvSpPr>
          <p:cNvPr id="6" name="TextBox 5"/>
          <p:cNvSpPr txBox="1"/>
          <p:nvPr/>
        </p:nvSpPr>
        <p:spPr>
          <a:xfrm>
            <a:off x="5765158" y="4878042"/>
            <a:ext cx="2034988" cy="253916"/>
          </a:xfrm>
          <a:prstGeom prst="rect">
            <a:avLst/>
          </a:prstGeom>
          <a:noFill/>
        </p:spPr>
        <p:txBody>
          <a:bodyPr wrap="square" rtlCol="0">
            <a:spAutoFit/>
          </a:bodyPr>
          <a:lstStyle/>
          <a:p>
            <a:pPr algn="r"/>
            <a:r>
              <a:rPr lang="en-US" sz="1050" i="1" dirty="0"/>
              <a:t>NACTO</a:t>
            </a:r>
          </a:p>
        </p:txBody>
      </p:sp>
    </p:spTree>
    <p:extLst>
      <p:ext uri="{BB962C8B-B14F-4D97-AF65-F5344CB8AC3E}">
        <p14:creationId xmlns:p14="http://schemas.microsoft.com/office/powerpoint/2010/main" val="3215980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722314" y="3819525"/>
            <a:ext cx="7659687" cy="876300"/>
          </a:xfrm>
        </p:spPr>
        <p:txBody>
          <a:bodyPr/>
          <a:lstStyle/>
          <a:p>
            <a:r>
              <a:rPr lang="en-US" dirty="0"/>
              <a:t>Introduction to speed and Speeding</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266118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nacto.org/wp-content/themes/sink_nacto/views/design-guides/retrofit/urban-street-design-guide/images/midblock-crosswalks/midblock-crosswalks-1.jpg">
            <a:extLst>
              <a:ext uri="{FF2B5EF4-FFF2-40B4-BE49-F238E27FC236}">
                <a16:creationId xmlns:a16="http://schemas.microsoft.com/office/drawing/2014/main" id="{5FA25076-ACF6-4426-86AE-345DE8A30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185" y="322097"/>
            <a:ext cx="7297065" cy="4560665"/>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7" name="Picture 6" descr="Four lane road after road diet ">
            <a:extLst>
              <a:ext uri="{FF2B5EF4-FFF2-40B4-BE49-F238E27FC236}">
                <a16:creationId xmlns:a16="http://schemas.microsoft.com/office/drawing/2014/main" id="{AB65819C-4892-4BFD-9A0B-7A392AD4B6D0}"/>
              </a:ext>
            </a:extLst>
          </p:cNvPr>
          <p:cNvPicPr>
            <a:picLocks noChangeAspect="1"/>
          </p:cNvPicPr>
          <p:nvPr/>
        </p:nvPicPr>
        <p:blipFill>
          <a:blip r:embed="rId4"/>
          <a:stretch>
            <a:fillRect/>
          </a:stretch>
        </p:blipFill>
        <p:spPr>
          <a:xfrm>
            <a:off x="418185" y="322097"/>
            <a:ext cx="7297065" cy="4560665"/>
          </a:xfrm>
          <a:prstGeom prst="rect">
            <a:avLst/>
          </a:prstGeom>
          <a:ln>
            <a:solidFill>
              <a:schemeClr val="tx2"/>
            </a:solidFill>
          </a:ln>
        </p:spPr>
      </p:pic>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340458" y="4207364"/>
            <a:ext cx="7620000" cy="857250"/>
          </a:xfrm>
        </p:spPr>
        <p:txBody>
          <a:bodyPr/>
          <a:lstStyle/>
          <a:p>
            <a:r>
              <a:rPr lang="en-US" dirty="0"/>
              <a:t>…After</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30</a:t>
            </a:fld>
            <a:endParaRPr lang="en-US"/>
          </a:p>
        </p:txBody>
      </p:sp>
      <p:sp>
        <p:nvSpPr>
          <p:cNvPr id="3" name="TextBox 2"/>
          <p:cNvSpPr txBox="1"/>
          <p:nvPr/>
        </p:nvSpPr>
        <p:spPr>
          <a:xfrm>
            <a:off x="5674960" y="4878042"/>
            <a:ext cx="2034988" cy="253916"/>
          </a:xfrm>
          <a:prstGeom prst="rect">
            <a:avLst/>
          </a:prstGeom>
          <a:noFill/>
        </p:spPr>
        <p:txBody>
          <a:bodyPr wrap="square" rtlCol="0">
            <a:spAutoFit/>
          </a:bodyPr>
          <a:lstStyle/>
          <a:p>
            <a:pPr algn="r"/>
            <a:r>
              <a:rPr lang="en-US" sz="1050" i="1" dirty="0"/>
              <a:t>NACTO</a:t>
            </a:r>
            <a:endParaRPr lang="en-US" dirty="0"/>
          </a:p>
        </p:txBody>
      </p:sp>
    </p:spTree>
    <p:extLst>
      <p:ext uri="{BB962C8B-B14F-4D97-AF65-F5344CB8AC3E}">
        <p14:creationId xmlns:p14="http://schemas.microsoft.com/office/powerpoint/2010/main" val="3711436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1D59D94C-2CB3-42C3-90A0-B6312343E999}"/>
              </a:ext>
            </a:extLst>
          </p:cNvPr>
          <p:cNvSpPr>
            <a:spLocks noGrp="1" noChangeArrowheads="1"/>
          </p:cNvSpPr>
          <p:nvPr>
            <p:ph type="title"/>
          </p:nvPr>
        </p:nvSpPr>
        <p:spPr/>
        <p:txBody>
          <a:bodyPr/>
          <a:lstStyle/>
          <a:p>
            <a:r>
              <a:rPr lang="en-US" altLang="en-US" dirty="0"/>
              <a:t>Benefits of Road Diets</a:t>
            </a:r>
          </a:p>
        </p:txBody>
      </p:sp>
      <p:sp>
        <p:nvSpPr>
          <p:cNvPr id="49155" name="Rectangle 3">
            <a:extLst>
              <a:ext uri="{FF2B5EF4-FFF2-40B4-BE49-F238E27FC236}">
                <a16:creationId xmlns:a16="http://schemas.microsoft.com/office/drawing/2014/main" id="{661DCD41-311D-43E7-B035-C4FDABA0A139}"/>
              </a:ext>
            </a:extLst>
          </p:cNvPr>
          <p:cNvSpPr>
            <a:spLocks noGrp="1" noChangeArrowheads="1"/>
          </p:cNvSpPr>
          <p:nvPr>
            <p:ph idx="1"/>
          </p:nvPr>
        </p:nvSpPr>
        <p:spPr/>
        <p:txBody>
          <a:bodyPr>
            <a:normAutofit/>
          </a:bodyPr>
          <a:lstStyle/>
          <a:p>
            <a:pPr>
              <a:lnSpc>
                <a:spcPct val="90000"/>
              </a:lnSpc>
            </a:pPr>
            <a:r>
              <a:rPr lang="en-US" altLang="en-US" dirty="0"/>
              <a:t>Reduces pedestrian crossing distance</a:t>
            </a:r>
          </a:p>
          <a:p>
            <a:pPr>
              <a:lnSpc>
                <a:spcPct val="90000"/>
              </a:lnSpc>
            </a:pPr>
            <a:r>
              <a:rPr lang="en-US" altLang="en-US" dirty="0"/>
              <a:t>Reduces “multiple threat” crash types</a:t>
            </a:r>
          </a:p>
          <a:p>
            <a:pPr>
              <a:lnSpc>
                <a:spcPct val="90000"/>
              </a:lnSpc>
            </a:pPr>
            <a:r>
              <a:rPr lang="en-US" altLang="en-US" dirty="0"/>
              <a:t>May provide room for pedestrian refuge island to break crossing into two simpler crossings</a:t>
            </a:r>
          </a:p>
          <a:p>
            <a:pPr>
              <a:lnSpc>
                <a:spcPct val="90000"/>
              </a:lnSpc>
            </a:pPr>
            <a:r>
              <a:rPr lang="en-US" altLang="en-US" dirty="0"/>
              <a:t>Reduces top end travel speeds</a:t>
            </a:r>
          </a:p>
          <a:p>
            <a:pPr>
              <a:lnSpc>
                <a:spcPct val="90000"/>
              </a:lnSpc>
            </a:pPr>
            <a:r>
              <a:rPr lang="en-US" altLang="en-US" dirty="0"/>
              <a:t>Buffers sidewalk from travel lanes (parking or bike lane)</a:t>
            </a:r>
          </a:p>
          <a:p>
            <a:pPr>
              <a:lnSpc>
                <a:spcPct val="90000"/>
              </a:lnSpc>
            </a:pPr>
            <a:r>
              <a:rPr lang="en-US" altLang="en-US" dirty="0"/>
              <a:t>Reclaims street space for “higher and better use” than moving peak hour traffic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281543" y="85244"/>
            <a:ext cx="7620000" cy="857250"/>
          </a:xfrm>
        </p:spPr>
        <p:txBody>
          <a:bodyPr/>
          <a:lstStyle/>
          <a:p>
            <a:r>
              <a:rPr lang="en-US" dirty="0"/>
              <a:t>Before…</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32</a:t>
            </a:fld>
            <a:endParaRPr lang="en-US"/>
          </a:p>
        </p:txBody>
      </p:sp>
      <p:pic>
        <p:nvPicPr>
          <p:cNvPr id="4" name="Picture 3" descr="Crosswalk before refuge island ">
            <a:extLst>
              <a:ext uri="{FF2B5EF4-FFF2-40B4-BE49-F238E27FC236}">
                <a16:creationId xmlns:a16="http://schemas.microsoft.com/office/drawing/2014/main" id="{6B9701C2-3F9A-4325-AB09-217967AACE79}"/>
              </a:ext>
            </a:extLst>
          </p:cNvPr>
          <p:cNvPicPr>
            <a:picLocks noChangeAspect="1"/>
          </p:cNvPicPr>
          <p:nvPr/>
        </p:nvPicPr>
        <p:blipFill>
          <a:blip r:embed="rId3"/>
          <a:stretch>
            <a:fillRect/>
          </a:stretch>
        </p:blipFill>
        <p:spPr>
          <a:xfrm>
            <a:off x="0" y="441932"/>
            <a:ext cx="8364074" cy="4701568"/>
          </a:xfrm>
          <a:prstGeom prst="rect">
            <a:avLst/>
          </a:prstGeom>
        </p:spPr>
      </p:pic>
      <p:sp>
        <p:nvSpPr>
          <p:cNvPr id="6" name="TextBox 5"/>
          <p:cNvSpPr txBox="1"/>
          <p:nvPr/>
        </p:nvSpPr>
        <p:spPr>
          <a:xfrm>
            <a:off x="6242225" y="4792798"/>
            <a:ext cx="2034988" cy="530915"/>
          </a:xfrm>
          <a:prstGeom prst="rect">
            <a:avLst/>
          </a:prstGeom>
          <a:noFill/>
        </p:spPr>
        <p:txBody>
          <a:bodyPr wrap="square" rtlCol="0">
            <a:spAutoFit/>
          </a:bodyPr>
          <a:lstStyle/>
          <a:p>
            <a:pPr algn="r"/>
            <a:r>
              <a:rPr lang="en-US" sz="1050" i="1" dirty="0"/>
              <a:t>FHWA</a:t>
            </a:r>
          </a:p>
          <a:p>
            <a:endParaRPr lang="en-US" dirty="0"/>
          </a:p>
        </p:txBody>
      </p:sp>
    </p:spTree>
    <p:extLst>
      <p:ext uri="{BB962C8B-B14F-4D97-AF65-F5344CB8AC3E}">
        <p14:creationId xmlns:p14="http://schemas.microsoft.com/office/powerpoint/2010/main" val="594041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rosswalk after refuge island ">
            <a:extLst>
              <a:ext uri="{FF2B5EF4-FFF2-40B4-BE49-F238E27FC236}">
                <a16:creationId xmlns:a16="http://schemas.microsoft.com/office/drawing/2014/main" id="{BC87DDF8-6DF0-4134-BE57-C72B023F8329}"/>
              </a:ext>
            </a:extLst>
          </p:cNvPr>
          <p:cNvPicPr>
            <a:picLocks noChangeAspect="1"/>
          </p:cNvPicPr>
          <p:nvPr/>
        </p:nvPicPr>
        <p:blipFill>
          <a:blip r:embed="rId3"/>
          <a:stretch>
            <a:fillRect/>
          </a:stretch>
        </p:blipFill>
        <p:spPr>
          <a:xfrm>
            <a:off x="0" y="439271"/>
            <a:ext cx="8364680" cy="4704229"/>
          </a:xfrm>
          <a:prstGeom prst="rect">
            <a:avLst/>
          </a:prstGeom>
        </p:spPr>
      </p:pic>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33</a:t>
            </a:fld>
            <a:endParaRPr lang="en-US"/>
          </a:p>
        </p:txBody>
      </p:sp>
      <p:sp>
        <p:nvSpPr>
          <p:cNvPr id="6" name="TextBox 5"/>
          <p:cNvSpPr txBox="1"/>
          <p:nvPr/>
        </p:nvSpPr>
        <p:spPr>
          <a:xfrm>
            <a:off x="6329692" y="4792798"/>
            <a:ext cx="2034988" cy="530915"/>
          </a:xfrm>
          <a:prstGeom prst="rect">
            <a:avLst/>
          </a:prstGeom>
          <a:noFill/>
        </p:spPr>
        <p:txBody>
          <a:bodyPr wrap="square" rtlCol="0">
            <a:spAutoFit/>
          </a:bodyPr>
          <a:lstStyle/>
          <a:p>
            <a:pPr algn="r"/>
            <a:r>
              <a:rPr lang="en-US" sz="1050" i="1" dirty="0"/>
              <a:t>FHWA</a:t>
            </a:r>
          </a:p>
          <a:p>
            <a:endParaRPr lang="en-US" dirty="0"/>
          </a:p>
        </p:txBody>
      </p:sp>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281543" y="85244"/>
            <a:ext cx="7620000" cy="857250"/>
          </a:xfrm>
        </p:spPr>
        <p:txBody>
          <a:bodyPr/>
          <a:lstStyle/>
          <a:p>
            <a:r>
              <a:rPr lang="en-US" dirty="0"/>
              <a:t>After…</a:t>
            </a:r>
          </a:p>
        </p:txBody>
      </p:sp>
    </p:spTree>
    <p:extLst>
      <p:ext uri="{BB962C8B-B14F-4D97-AF65-F5344CB8AC3E}">
        <p14:creationId xmlns:p14="http://schemas.microsoft.com/office/powerpoint/2010/main" val="27218991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55A29-6524-4740-872F-149E2CE61B26}"/>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D2B7C2D5-D37C-45F4-9CF1-8C4B8A997AB0}"/>
              </a:ext>
            </a:extLst>
          </p:cNvPr>
          <p:cNvSpPr>
            <a:spLocks noGrp="1"/>
          </p:cNvSpPr>
          <p:nvPr>
            <p:ph idx="1"/>
          </p:nvPr>
        </p:nvSpPr>
        <p:spPr/>
        <p:txBody>
          <a:bodyPr/>
          <a:lstStyle/>
          <a:p>
            <a:r>
              <a:rPr lang="en-US" dirty="0"/>
              <a:t>Higher vehicle speeds increase the likelihood and severity of a crash</a:t>
            </a:r>
          </a:p>
          <a:p>
            <a:r>
              <a:rPr lang="en-US" dirty="0"/>
              <a:t>People generally understand that speeding is risky, but it remains a publicly-accepted driving behavior</a:t>
            </a:r>
          </a:p>
          <a:p>
            <a:r>
              <a:rPr lang="en-US" dirty="0"/>
              <a:t>Infrastructure-based approaches can prevent or mitigate speeding</a:t>
            </a:r>
          </a:p>
          <a:p>
            <a:r>
              <a:rPr lang="en-US" dirty="0"/>
              <a:t>Managing speed is a key priority for Vision Zero</a:t>
            </a:r>
          </a:p>
        </p:txBody>
      </p:sp>
      <p:sp>
        <p:nvSpPr>
          <p:cNvPr id="4" name="Slide Number Placeholder 3">
            <a:extLst>
              <a:ext uri="{FF2B5EF4-FFF2-40B4-BE49-F238E27FC236}">
                <a16:creationId xmlns:a16="http://schemas.microsoft.com/office/drawing/2014/main" id="{AEE74893-C040-489A-826F-DFC5FE8958D7}"/>
              </a:ext>
            </a:extLst>
          </p:cNvPr>
          <p:cNvSpPr>
            <a:spLocks noGrp="1"/>
          </p:cNvSpPr>
          <p:nvPr>
            <p:ph type="sldNum" sz="quarter" idx="12"/>
          </p:nvPr>
        </p:nvSpPr>
        <p:spPr/>
        <p:txBody>
          <a:bodyPr/>
          <a:lstStyle/>
          <a:p>
            <a:fld id="{588A7B10-5B59-5847-A2D4-DA6B67CC2B64}" type="slidenum">
              <a:rPr lang="en-US" smtClean="0"/>
              <a:t>34</a:t>
            </a:fld>
            <a:endParaRPr lang="en-US"/>
          </a:p>
        </p:txBody>
      </p:sp>
    </p:spTree>
    <p:extLst>
      <p:ext uri="{BB962C8B-B14F-4D97-AF65-F5344CB8AC3E}">
        <p14:creationId xmlns:p14="http://schemas.microsoft.com/office/powerpoint/2010/main" val="4268781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Speeding</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lnSpcReduction="10000"/>
          </a:bodyPr>
          <a:lstStyle/>
          <a:p>
            <a:r>
              <a:rPr lang="en-US" dirty="0"/>
              <a:t>Traveling too fast for conditions or in excess of the posted speed limits</a:t>
            </a:r>
          </a:p>
          <a:p>
            <a:pPr lvl="1"/>
            <a:r>
              <a:rPr lang="en-US" dirty="0"/>
              <a:t>Nearly </a:t>
            </a:r>
            <a:r>
              <a:rPr lang="en-US" u="sng" dirty="0"/>
              <a:t>30%</a:t>
            </a:r>
            <a:r>
              <a:rPr lang="en-US" dirty="0"/>
              <a:t> of all fatal motor vehicle crashes in the nation are speeding-related</a:t>
            </a:r>
          </a:p>
          <a:p>
            <a:r>
              <a:rPr lang="en-US" dirty="0"/>
              <a:t>Poses a significant risk of death and injury to not only drivers and passengers of speeding vehicles, but also other road users </a:t>
            </a:r>
          </a:p>
          <a:p>
            <a:r>
              <a:rPr lang="en-US" dirty="0"/>
              <a:t>Complex issue involving </a:t>
            </a:r>
            <a:r>
              <a:rPr lang="en-US" dirty="0">
                <a:solidFill>
                  <a:schemeClr val="tx2"/>
                </a:solidFill>
              </a:rPr>
              <a:t>engineering</a:t>
            </a:r>
            <a:r>
              <a:rPr lang="en-US" dirty="0"/>
              <a:t>, </a:t>
            </a:r>
            <a:r>
              <a:rPr lang="en-US" dirty="0">
                <a:solidFill>
                  <a:schemeClr val="tx2"/>
                </a:solidFill>
              </a:rPr>
              <a:t>driver behavior</a:t>
            </a:r>
            <a:r>
              <a:rPr lang="en-US" dirty="0"/>
              <a:t>, </a:t>
            </a:r>
            <a:r>
              <a:rPr lang="en-US" dirty="0">
                <a:solidFill>
                  <a:schemeClr val="tx2"/>
                </a:solidFill>
              </a:rPr>
              <a:t>education</a:t>
            </a:r>
            <a:r>
              <a:rPr lang="en-US" dirty="0"/>
              <a:t>, and </a:t>
            </a:r>
            <a:r>
              <a:rPr lang="en-US" dirty="0">
                <a:solidFill>
                  <a:schemeClr val="tx2"/>
                </a:solidFill>
              </a:rPr>
              <a:t>enforcement</a:t>
            </a:r>
          </a:p>
          <a:p>
            <a:r>
              <a:rPr lang="en-US" dirty="0"/>
              <a:t>Speeding as the cause of a crash is likely underreported</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a:t>
            </a:fld>
            <a:endParaRPr lang="en-US" dirty="0"/>
          </a:p>
        </p:txBody>
      </p:sp>
    </p:spTree>
    <p:extLst>
      <p:ext uri="{BB962C8B-B14F-4D97-AF65-F5344CB8AC3E}">
        <p14:creationId xmlns:p14="http://schemas.microsoft.com/office/powerpoint/2010/main" val="2905412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816929C-5E77-4CDD-B54F-BE462E37A8F3}"/>
              </a:ext>
            </a:extLst>
          </p:cNvPr>
          <p:cNvSpPr>
            <a:spLocks noGrp="1"/>
          </p:cNvSpPr>
          <p:nvPr>
            <p:ph type="title"/>
          </p:nvPr>
        </p:nvSpPr>
        <p:spPr/>
        <p:txBody>
          <a:bodyPr/>
          <a:lstStyle/>
          <a:p>
            <a:r>
              <a:rPr lang="en-US" sz="2900" b="1" dirty="0"/>
              <a:t>Speeding-</a:t>
            </a:r>
            <a:r>
              <a:rPr lang="en-US" sz="2900" dirty="0"/>
              <a:t>involved Fatalities by Posted Speed Limit</a:t>
            </a:r>
          </a:p>
        </p:txBody>
      </p:sp>
      <p:sp>
        <p:nvSpPr>
          <p:cNvPr id="11" name="Text Placeholder 10">
            <a:extLst>
              <a:ext uri="{FF2B5EF4-FFF2-40B4-BE49-F238E27FC236}">
                <a16:creationId xmlns:a16="http://schemas.microsoft.com/office/drawing/2014/main" id="{04AFE096-E030-4203-B0A4-C3EBB981EF44}"/>
              </a:ext>
            </a:extLst>
          </p:cNvPr>
          <p:cNvSpPr>
            <a:spLocks noGrp="1"/>
          </p:cNvSpPr>
          <p:nvPr>
            <p:ph type="body" idx="1"/>
          </p:nvPr>
        </p:nvSpPr>
        <p:spPr/>
        <p:txBody>
          <a:bodyPr/>
          <a:lstStyle/>
          <a:p>
            <a:r>
              <a:rPr lang="en-US" dirty="0"/>
              <a:t>Pedestrian</a:t>
            </a:r>
          </a:p>
        </p:txBody>
      </p:sp>
      <p:sp>
        <p:nvSpPr>
          <p:cNvPr id="13" name="Text Placeholder 12">
            <a:extLst>
              <a:ext uri="{FF2B5EF4-FFF2-40B4-BE49-F238E27FC236}">
                <a16:creationId xmlns:a16="http://schemas.microsoft.com/office/drawing/2014/main" id="{2E6FEAFE-E81F-4C40-A069-8FD7789CBDFC}"/>
              </a:ext>
            </a:extLst>
          </p:cNvPr>
          <p:cNvSpPr>
            <a:spLocks noGrp="1"/>
          </p:cNvSpPr>
          <p:nvPr>
            <p:ph type="body" sz="quarter" idx="3"/>
          </p:nvPr>
        </p:nvSpPr>
        <p:spPr/>
        <p:txBody>
          <a:bodyPr/>
          <a:lstStyle/>
          <a:p>
            <a:r>
              <a:rPr lang="en-US" dirty="0"/>
              <a:t>Bicyclist</a:t>
            </a:r>
          </a:p>
        </p:txBody>
      </p:sp>
      <p:sp>
        <p:nvSpPr>
          <p:cNvPr id="4" name="Slide Number Placeholder 3">
            <a:extLst>
              <a:ext uri="{FF2B5EF4-FFF2-40B4-BE49-F238E27FC236}">
                <a16:creationId xmlns:a16="http://schemas.microsoft.com/office/drawing/2014/main" id="{B60DCE1E-4218-432F-9853-6055244F8F9A}"/>
              </a:ext>
            </a:extLst>
          </p:cNvPr>
          <p:cNvSpPr>
            <a:spLocks noGrp="1"/>
          </p:cNvSpPr>
          <p:nvPr>
            <p:ph type="sldNum" sz="quarter" idx="12"/>
          </p:nvPr>
        </p:nvSpPr>
        <p:spPr/>
        <p:txBody>
          <a:bodyPr/>
          <a:lstStyle/>
          <a:p>
            <a:fld id="{588A7B10-5B59-5847-A2D4-DA6B67CC2B64}" type="slidenum">
              <a:rPr lang="en-US" smtClean="0"/>
              <a:t>5</a:t>
            </a:fld>
            <a:endParaRPr lang="en-US"/>
          </a:p>
        </p:txBody>
      </p:sp>
      <p:pic>
        <p:nvPicPr>
          <p:cNvPr id="8" name="Picture 7" descr="Bar chart. Shows the number of pedestrian fatalities at different posted speed limits. The highest amount of fatalities occur at posted speed limits between 35 and 55 miles per hour. ">
            <a:extLst>
              <a:ext uri="{FF2B5EF4-FFF2-40B4-BE49-F238E27FC236}">
                <a16:creationId xmlns:a16="http://schemas.microsoft.com/office/drawing/2014/main" id="{BD5BEAF2-C029-48B7-9FCA-326B62CFA44A}"/>
              </a:ext>
            </a:extLst>
          </p:cNvPr>
          <p:cNvPicPr>
            <a:picLocks noChangeAspect="1"/>
          </p:cNvPicPr>
          <p:nvPr/>
        </p:nvPicPr>
        <p:blipFill rotWithShape="1">
          <a:blip r:embed="rId3"/>
          <a:srcRect t="15225"/>
          <a:stretch/>
        </p:blipFill>
        <p:spPr>
          <a:xfrm>
            <a:off x="466364" y="1631156"/>
            <a:ext cx="3443887" cy="2963466"/>
          </a:xfrm>
          <a:prstGeom prst="rect">
            <a:avLst/>
          </a:prstGeom>
        </p:spPr>
      </p:pic>
      <p:pic>
        <p:nvPicPr>
          <p:cNvPr id="9" name="Picture 8" descr="Bar chart. Shows the number of bicyclist fatalities at different posted speed limits. The highest amount of fatalities occur at posted speed limits between 35 and 55 miles per hour.  ">
            <a:extLst>
              <a:ext uri="{FF2B5EF4-FFF2-40B4-BE49-F238E27FC236}">
                <a16:creationId xmlns:a16="http://schemas.microsoft.com/office/drawing/2014/main" id="{0E8884B0-EEE9-4448-A603-9DD137543C47}"/>
              </a:ext>
            </a:extLst>
          </p:cNvPr>
          <p:cNvPicPr>
            <a:picLocks noChangeAspect="1"/>
          </p:cNvPicPr>
          <p:nvPr/>
        </p:nvPicPr>
        <p:blipFill rotWithShape="1">
          <a:blip r:embed="rId4"/>
          <a:srcRect t="14749"/>
          <a:stretch/>
        </p:blipFill>
        <p:spPr>
          <a:xfrm>
            <a:off x="4572000" y="1622821"/>
            <a:ext cx="3405877" cy="2980135"/>
          </a:xfrm>
          <a:prstGeom prst="rect">
            <a:avLst/>
          </a:prstGeom>
        </p:spPr>
      </p:pic>
      <p:sp>
        <p:nvSpPr>
          <p:cNvPr id="15" name="TextBox 14">
            <a:extLst>
              <a:ext uri="{FF2B5EF4-FFF2-40B4-BE49-F238E27FC236}">
                <a16:creationId xmlns:a16="http://schemas.microsoft.com/office/drawing/2014/main" id="{524C3C31-0FE3-4934-82AB-570038EBC37A}"/>
              </a:ext>
            </a:extLst>
          </p:cNvPr>
          <p:cNvSpPr txBox="1"/>
          <p:nvPr/>
        </p:nvSpPr>
        <p:spPr>
          <a:xfrm>
            <a:off x="5387786" y="4604147"/>
            <a:ext cx="2591722" cy="253916"/>
          </a:xfrm>
          <a:prstGeom prst="rect">
            <a:avLst/>
          </a:prstGeom>
          <a:noFill/>
        </p:spPr>
        <p:txBody>
          <a:bodyPr wrap="square" rtlCol="0">
            <a:spAutoFit/>
          </a:bodyPr>
          <a:lstStyle/>
          <a:p>
            <a:pPr algn="r"/>
            <a:r>
              <a:rPr lang="en-US" sz="1050" i="1" dirty="0"/>
              <a:t>NHTSA</a:t>
            </a:r>
          </a:p>
        </p:txBody>
      </p:sp>
    </p:spTree>
    <p:extLst>
      <p:ext uri="{BB962C8B-B14F-4D97-AF65-F5344CB8AC3E}">
        <p14:creationId xmlns:p14="http://schemas.microsoft.com/office/powerpoint/2010/main" val="1885826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816929C-5E77-4CDD-B54F-BE462E37A8F3}"/>
              </a:ext>
            </a:extLst>
          </p:cNvPr>
          <p:cNvSpPr>
            <a:spLocks noGrp="1"/>
          </p:cNvSpPr>
          <p:nvPr>
            <p:ph type="title"/>
          </p:nvPr>
        </p:nvSpPr>
        <p:spPr/>
        <p:txBody>
          <a:bodyPr/>
          <a:lstStyle/>
          <a:p>
            <a:r>
              <a:rPr lang="en-US" sz="3000" dirty="0"/>
              <a:t>Fatalities by </a:t>
            </a:r>
            <a:r>
              <a:rPr lang="en-US" sz="3000" b="1" dirty="0"/>
              <a:t>Posted Speed Limit </a:t>
            </a:r>
            <a:r>
              <a:rPr lang="en-US" sz="3000" dirty="0"/>
              <a:t>and Land Use</a:t>
            </a:r>
          </a:p>
        </p:txBody>
      </p:sp>
      <p:sp>
        <p:nvSpPr>
          <p:cNvPr id="11" name="Text Placeholder 10">
            <a:extLst>
              <a:ext uri="{FF2B5EF4-FFF2-40B4-BE49-F238E27FC236}">
                <a16:creationId xmlns:a16="http://schemas.microsoft.com/office/drawing/2014/main" id="{04AFE096-E030-4203-B0A4-C3EBB981EF44}"/>
              </a:ext>
            </a:extLst>
          </p:cNvPr>
          <p:cNvSpPr>
            <a:spLocks noGrp="1"/>
          </p:cNvSpPr>
          <p:nvPr>
            <p:ph type="body" idx="1"/>
          </p:nvPr>
        </p:nvSpPr>
        <p:spPr/>
        <p:txBody>
          <a:bodyPr/>
          <a:lstStyle/>
          <a:p>
            <a:r>
              <a:rPr lang="en-US" dirty="0"/>
              <a:t>Pedestrian</a:t>
            </a:r>
          </a:p>
        </p:txBody>
      </p:sp>
      <p:sp>
        <p:nvSpPr>
          <p:cNvPr id="13" name="Text Placeholder 12">
            <a:extLst>
              <a:ext uri="{FF2B5EF4-FFF2-40B4-BE49-F238E27FC236}">
                <a16:creationId xmlns:a16="http://schemas.microsoft.com/office/drawing/2014/main" id="{2E6FEAFE-E81F-4C40-A069-8FD7789CBDFC}"/>
              </a:ext>
            </a:extLst>
          </p:cNvPr>
          <p:cNvSpPr>
            <a:spLocks noGrp="1"/>
          </p:cNvSpPr>
          <p:nvPr>
            <p:ph type="body" sz="quarter" idx="3"/>
          </p:nvPr>
        </p:nvSpPr>
        <p:spPr/>
        <p:txBody>
          <a:bodyPr/>
          <a:lstStyle/>
          <a:p>
            <a:r>
              <a:rPr lang="en-US" dirty="0"/>
              <a:t>Bicyclist</a:t>
            </a:r>
          </a:p>
        </p:txBody>
      </p:sp>
      <p:sp>
        <p:nvSpPr>
          <p:cNvPr id="4" name="Slide Number Placeholder 3">
            <a:extLst>
              <a:ext uri="{FF2B5EF4-FFF2-40B4-BE49-F238E27FC236}">
                <a16:creationId xmlns:a16="http://schemas.microsoft.com/office/drawing/2014/main" id="{B60DCE1E-4218-432F-9853-6055244F8F9A}"/>
              </a:ext>
            </a:extLst>
          </p:cNvPr>
          <p:cNvSpPr>
            <a:spLocks noGrp="1"/>
          </p:cNvSpPr>
          <p:nvPr>
            <p:ph type="sldNum" sz="quarter" idx="12"/>
          </p:nvPr>
        </p:nvSpPr>
        <p:spPr/>
        <p:txBody>
          <a:bodyPr/>
          <a:lstStyle/>
          <a:p>
            <a:fld id="{588A7B10-5B59-5847-A2D4-DA6B67CC2B64}" type="slidenum">
              <a:rPr lang="en-US" smtClean="0"/>
              <a:t>6</a:t>
            </a:fld>
            <a:endParaRPr lang="en-US"/>
          </a:p>
        </p:txBody>
      </p:sp>
      <p:pic>
        <p:nvPicPr>
          <p:cNvPr id="2" name="Picture 1" descr="Bar Chart. Shows pedestrian fatalities at different posted speed limits for rural and urban land uses. For 25 through 50 miles per hour, urban fatalities dominate. However, above 55 miles per hour, the amount of fatalities is more even for both. ">
            <a:extLst>
              <a:ext uri="{FF2B5EF4-FFF2-40B4-BE49-F238E27FC236}">
                <a16:creationId xmlns:a16="http://schemas.microsoft.com/office/drawing/2014/main" id="{8F419EF4-DF91-4D62-9EA3-AB0CCE960634}"/>
              </a:ext>
            </a:extLst>
          </p:cNvPr>
          <p:cNvPicPr>
            <a:picLocks noChangeAspect="1"/>
          </p:cNvPicPr>
          <p:nvPr/>
        </p:nvPicPr>
        <p:blipFill>
          <a:blip r:embed="rId3"/>
          <a:stretch>
            <a:fillRect/>
          </a:stretch>
        </p:blipFill>
        <p:spPr>
          <a:xfrm>
            <a:off x="455540" y="1631157"/>
            <a:ext cx="3465535" cy="2921793"/>
          </a:xfrm>
          <a:prstGeom prst="rect">
            <a:avLst/>
          </a:prstGeom>
        </p:spPr>
      </p:pic>
      <p:pic>
        <p:nvPicPr>
          <p:cNvPr id="3" name="Picture 2" descr="Bar chart.  Shows bicyclist fatalities at different posted speed limits for both urban and rural land uses. For 25 through 50 miles per hour, urban fatalities surpass rural. However, above 55, rural fatalities surpass urban ones.  ">
            <a:extLst>
              <a:ext uri="{FF2B5EF4-FFF2-40B4-BE49-F238E27FC236}">
                <a16:creationId xmlns:a16="http://schemas.microsoft.com/office/drawing/2014/main" id="{FDEB1AB9-E78D-49B0-837E-3C430F4BC24D}"/>
              </a:ext>
            </a:extLst>
          </p:cNvPr>
          <p:cNvPicPr>
            <a:picLocks noChangeAspect="1"/>
          </p:cNvPicPr>
          <p:nvPr/>
        </p:nvPicPr>
        <p:blipFill>
          <a:blip r:embed="rId4"/>
          <a:stretch>
            <a:fillRect/>
          </a:stretch>
        </p:blipFill>
        <p:spPr>
          <a:xfrm>
            <a:off x="4348785" y="1631157"/>
            <a:ext cx="3657601" cy="2960587"/>
          </a:xfrm>
          <a:prstGeom prst="rect">
            <a:avLst/>
          </a:prstGeom>
        </p:spPr>
      </p:pic>
      <p:sp>
        <p:nvSpPr>
          <p:cNvPr id="12" name="TextBox 11">
            <a:extLst>
              <a:ext uri="{FF2B5EF4-FFF2-40B4-BE49-F238E27FC236}">
                <a16:creationId xmlns:a16="http://schemas.microsoft.com/office/drawing/2014/main" id="{F43E17AB-8ED8-4554-A553-FC3215EFFF08}"/>
              </a:ext>
            </a:extLst>
          </p:cNvPr>
          <p:cNvSpPr txBox="1"/>
          <p:nvPr/>
        </p:nvSpPr>
        <p:spPr>
          <a:xfrm>
            <a:off x="5387786" y="4591744"/>
            <a:ext cx="2591722" cy="253916"/>
          </a:xfrm>
          <a:prstGeom prst="rect">
            <a:avLst/>
          </a:prstGeom>
          <a:noFill/>
        </p:spPr>
        <p:txBody>
          <a:bodyPr wrap="square" rtlCol="0">
            <a:spAutoFit/>
          </a:bodyPr>
          <a:lstStyle/>
          <a:p>
            <a:pPr algn="r"/>
            <a:r>
              <a:rPr lang="en-US" sz="1050" i="1" dirty="0"/>
              <a:t>NHTSA</a:t>
            </a:r>
          </a:p>
        </p:txBody>
      </p:sp>
    </p:spTree>
    <p:extLst>
      <p:ext uri="{BB962C8B-B14F-4D97-AF65-F5344CB8AC3E}">
        <p14:creationId xmlns:p14="http://schemas.microsoft.com/office/powerpoint/2010/main" val="3915148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5AFB33-8E9C-4D52-BE57-3D496F2AF18D}"/>
              </a:ext>
            </a:extLst>
          </p:cNvPr>
          <p:cNvSpPr>
            <a:spLocks noGrp="1"/>
          </p:cNvSpPr>
          <p:nvPr>
            <p:ph type="sldNum" sz="quarter" idx="12"/>
          </p:nvPr>
        </p:nvSpPr>
        <p:spPr/>
        <p:txBody>
          <a:bodyPr/>
          <a:lstStyle/>
          <a:p>
            <a:fld id="{588A7B10-5B59-5847-A2D4-DA6B67CC2B64}" type="slidenum">
              <a:rPr lang="en-US" smtClean="0"/>
              <a:t>7</a:t>
            </a:fld>
            <a:endParaRPr lang="en-US"/>
          </a:p>
        </p:txBody>
      </p:sp>
      <p:pic>
        <p:nvPicPr>
          <p:cNvPr id="1026" name="Picture 2" descr="Bar chart. Shows that the average risk of death for a pedestrian rises dramatically as speeds increase. At 58 mph, it is 90 percent. At 50 mph, it is 75 percent. At 42 mph, it is 50 percent. At 32 mph, it is 25 percent. At 23 mph, it is 10 percent. &#10;">
            <a:extLst>
              <a:ext uri="{FF2B5EF4-FFF2-40B4-BE49-F238E27FC236}">
                <a16:creationId xmlns:a16="http://schemas.microsoft.com/office/drawing/2014/main" id="{38E2182F-F2FD-4261-B640-B33ACD9310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4473" y="370175"/>
            <a:ext cx="6375054" cy="4403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9BCAA4C-1E1E-48DF-A7BF-D820C686A8EF}"/>
              </a:ext>
            </a:extLst>
          </p:cNvPr>
          <p:cNvSpPr txBox="1"/>
          <p:nvPr/>
        </p:nvSpPr>
        <p:spPr>
          <a:xfrm>
            <a:off x="5238750" y="4773324"/>
            <a:ext cx="2591722" cy="253916"/>
          </a:xfrm>
          <a:prstGeom prst="rect">
            <a:avLst/>
          </a:prstGeom>
          <a:noFill/>
        </p:spPr>
        <p:txBody>
          <a:bodyPr wrap="square" rtlCol="0">
            <a:spAutoFit/>
          </a:bodyPr>
          <a:lstStyle/>
          <a:p>
            <a:pPr algn="r"/>
            <a:r>
              <a:rPr lang="en-US" sz="1050" i="1" dirty="0"/>
              <a:t>Governors Highway Safety Association</a:t>
            </a:r>
          </a:p>
        </p:txBody>
      </p:sp>
    </p:spTree>
    <p:extLst>
      <p:ext uri="{BB962C8B-B14F-4D97-AF65-F5344CB8AC3E}">
        <p14:creationId xmlns:p14="http://schemas.microsoft.com/office/powerpoint/2010/main" val="310609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99735E4-5886-4514-910E-FDA30FC90B03}"/>
              </a:ext>
            </a:extLst>
          </p:cNvPr>
          <p:cNvSpPr>
            <a:spLocks noGrp="1"/>
          </p:cNvSpPr>
          <p:nvPr>
            <p:ph type="sldNum" sz="quarter" idx="12"/>
          </p:nvPr>
        </p:nvSpPr>
        <p:spPr/>
        <p:txBody>
          <a:bodyPr/>
          <a:lstStyle/>
          <a:p>
            <a:fld id="{588A7B10-5B59-5847-A2D4-DA6B67CC2B64}" type="slidenum">
              <a:rPr lang="en-US" smtClean="0"/>
              <a:t>8</a:t>
            </a:fld>
            <a:endParaRPr lang="en-US"/>
          </a:p>
        </p:txBody>
      </p:sp>
      <p:pic>
        <p:nvPicPr>
          <p:cNvPr id="4" name="Picture 3" descr="Infographic which shows the increase of pedestrian fatality &amp; serious injury risk as speed increases. At 20 mph, there is 18 percent chance. At 30 mph, there is 50 percent chance. At 40 plus mph, there is 77 percent chance. Infographic also shows how cone of vision decreases at increasing speeds.">
            <a:extLst>
              <a:ext uri="{FF2B5EF4-FFF2-40B4-BE49-F238E27FC236}">
                <a16:creationId xmlns:a16="http://schemas.microsoft.com/office/drawing/2014/main" id="{FF660FF8-8E94-4171-8E55-73A7595693CB}"/>
              </a:ext>
            </a:extLst>
          </p:cNvPr>
          <p:cNvPicPr>
            <a:picLocks noChangeAspect="1"/>
          </p:cNvPicPr>
          <p:nvPr/>
        </p:nvPicPr>
        <p:blipFill>
          <a:blip r:embed="rId3"/>
          <a:stretch>
            <a:fillRect/>
          </a:stretch>
        </p:blipFill>
        <p:spPr>
          <a:xfrm>
            <a:off x="368277" y="312633"/>
            <a:ext cx="7352275" cy="4518234"/>
          </a:xfrm>
          <a:prstGeom prst="rect">
            <a:avLst/>
          </a:prstGeom>
        </p:spPr>
      </p:pic>
      <p:sp>
        <p:nvSpPr>
          <p:cNvPr id="6" name="TextBox 5">
            <a:extLst>
              <a:ext uri="{FF2B5EF4-FFF2-40B4-BE49-F238E27FC236}">
                <a16:creationId xmlns:a16="http://schemas.microsoft.com/office/drawing/2014/main" id="{BCB0659D-62B1-481F-9E11-57E0E6C7FDD7}"/>
              </a:ext>
            </a:extLst>
          </p:cNvPr>
          <p:cNvSpPr txBox="1"/>
          <p:nvPr/>
        </p:nvSpPr>
        <p:spPr>
          <a:xfrm>
            <a:off x="4817097" y="4773324"/>
            <a:ext cx="3013375" cy="253916"/>
          </a:xfrm>
          <a:prstGeom prst="rect">
            <a:avLst/>
          </a:prstGeom>
          <a:noFill/>
        </p:spPr>
        <p:txBody>
          <a:bodyPr wrap="square" rtlCol="0">
            <a:spAutoFit/>
          </a:bodyPr>
          <a:lstStyle/>
          <a:p>
            <a:pPr algn="r"/>
            <a:r>
              <a:rPr lang="en-US" sz="1050" i="1" dirty="0"/>
              <a:t>FHWA (data from 2011 AAA Foundation study) </a:t>
            </a:r>
          </a:p>
        </p:txBody>
      </p:sp>
    </p:spTree>
    <p:extLst>
      <p:ext uri="{BB962C8B-B14F-4D97-AF65-F5344CB8AC3E}">
        <p14:creationId xmlns:p14="http://schemas.microsoft.com/office/powerpoint/2010/main" val="2113509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E51EB-E1AA-4053-AB4D-438B21FE81DE}"/>
              </a:ext>
            </a:extLst>
          </p:cNvPr>
          <p:cNvSpPr>
            <a:spLocks noGrp="1"/>
          </p:cNvSpPr>
          <p:nvPr>
            <p:ph type="title"/>
          </p:nvPr>
        </p:nvSpPr>
        <p:spPr/>
        <p:txBody>
          <a:bodyPr/>
          <a:lstStyle/>
          <a:p>
            <a:r>
              <a:rPr lang="en-US" dirty="0"/>
              <a:t>Federal Policy</a:t>
            </a:r>
          </a:p>
        </p:txBody>
      </p:sp>
      <p:sp>
        <p:nvSpPr>
          <p:cNvPr id="3" name="Content Placeholder 2">
            <a:extLst>
              <a:ext uri="{FF2B5EF4-FFF2-40B4-BE49-F238E27FC236}">
                <a16:creationId xmlns:a16="http://schemas.microsoft.com/office/drawing/2014/main" id="{117618F5-9625-4052-A08A-A7F893223C8F}"/>
              </a:ext>
            </a:extLst>
          </p:cNvPr>
          <p:cNvSpPr>
            <a:spLocks noGrp="1"/>
          </p:cNvSpPr>
          <p:nvPr>
            <p:ph idx="1"/>
          </p:nvPr>
        </p:nvSpPr>
        <p:spPr/>
        <p:txBody>
          <a:bodyPr/>
          <a:lstStyle/>
          <a:p>
            <a:r>
              <a:rPr lang="en-US" dirty="0"/>
              <a:t>No national maximum speed limit</a:t>
            </a:r>
          </a:p>
          <a:p>
            <a:r>
              <a:rPr lang="en-US" dirty="0"/>
              <a:t>Grant funds through NHTSA may be used to address speeding</a:t>
            </a:r>
          </a:p>
          <a:p>
            <a:pPr marL="114300" indent="0">
              <a:buNone/>
            </a:pPr>
            <a:endParaRPr lang="en-US" dirty="0"/>
          </a:p>
          <a:p>
            <a:pPr marL="114300" indent="0">
              <a:buNone/>
            </a:pPr>
            <a:r>
              <a:rPr lang="en-US" dirty="0"/>
              <a:t>“Current federal-aid programs do not ensure that states fund speed management activities at a level commensurate with the national impact of speeding on fatalities and injuries.” </a:t>
            </a:r>
          </a:p>
          <a:p>
            <a:pPr marL="114300" indent="0" algn="r">
              <a:buNone/>
            </a:pPr>
            <a:r>
              <a:rPr lang="en-US" dirty="0"/>
              <a:t>- National Transportation Safety Board, 2017</a:t>
            </a:r>
          </a:p>
          <a:p>
            <a:pPr marL="411480" lvl="1" indent="0">
              <a:buNone/>
            </a:pPr>
            <a:endParaRPr lang="en-US" dirty="0"/>
          </a:p>
        </p:txBody>
      </p:sp>
      <p:sp>
        <p:nvSpPr>
          <p:cNvPr id="4" name="Slide Number Placeholder 3">
            <a:extLst>
              <a:ext uri="{FF2B5EF4-FFF2-40B4-BE49-F238E27FC236}">
                <a16:creationId xmlns:a16="http://schemas.microsoft.com/office/drawing/2014/main" id="{289CC066-8CFD-4158-8588-5E88CDDD09F4}"/>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32995448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2725</TotalTime>
  <Words>3776</Words>
  <Application>Microsoft Office PowerPoint</Application>
  <PresentationFormat>On-screen Show (16:9)</PresentationFormat>
  <Paragraphs>292</Paragraphs>
  <Slides>34</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Franklin Gothic Medium</vt:lpstr>
      <vt:lpstr>Times New Roman</vt:lpstr>
      <vt:lpstr>HSRC_FHWA_16x9</vt:lpstr>
      <vt:lpstr>Strategies for Safer Speeds</vt:lpstr>
      <vt:lpstr>Module Outline</vt:lpstr>
      <vt:lpstr>Introduction to speed and Speeding</vt:lpstr>
      <vt:lpstr>Speeding</vt:lpstr>
      <vt:lpstr>Speeding-involved Fatalities by Posted Speed Limit</vt:lpstr>
      <vt:lpstr>Fatalities by Posted Speed Limit and Land Use</vt:lpstr>
      <vt:lpstr>PowerPoint Presentation</vt:lpstr>
      <vt:lpstr>PowerPoint Presentation</vt:lpstr>
      <vt:lpstr>Federal Policy</vt:lpstr>
      <vt:lpstr>State Policy</vt:lpstr>
      <vt:lpstr>What determines speed?</vt:lpstr>
      <vt:lpstr>85th Percentile Speed</vt:lpstr>
      <vt:lpstr>Vision Zero</vt:lpstr>
      <vt:lpstr>Strategies for Safer Speeds </vt:lpstr>
      <vt:lpstr>High-Visibility Enforcement</vt:lpstr>
      <vt:lpstr>Automated Speed Enforcement (ASE)</vt:lpstr>
      <vt:lpstr>Decreasing Speed Limits</vt:lpstr>
      <vt:lpstr>Example - Boston</vt:lpstr>
      <vt:lpstr>Street Design</vt:lpstr>
      <vt:lpstr>PowerPoint Presentation</vt:lpstr>
      <vt:lpstr>Street Design</vt:lpstr>
      <vt:lpstr>PowerPoint Presentation</vt:lpstr>
      <vt:lpstr>Traffic Calming</vt:lpstr>
      <vt:lpstr>Traffic Calming</vt:lpstr>
      <vt:lpstr>Examples of Traffic Calming Measures</vt:lpstr>
      <vt:lpstr>Traffic Calming Visualized</vt:lpstr>
      <vt:lpstr>Traffic Calming – Curb Radii</vt:lpstr>
      <vt:lpstr>Road Diets</vt:lpstr>
      <vt:lpstr>Before…</vt:lpstr>
      <vt:lpstr>…After</vt:lpstr>
      <vt:lpstr>Benefits of Road Diets</vt:lpstr>
      <vt:lpstr>Before…</vt:lpstr>
      <vt:lpstr>After…</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181</cp:revision>
  <cp:lastPrinted>2019-04-08T18:30:25Z</cp:lastPrinted>
  <dcterms:created xsi:type="dcterms:W3CDTF">2019-02-14T20:40:13Z</dcterms:created>
  <dcterms:modified xsi:type="dcterms:W3CDTF">2019-10-02T17:22:31Z</dcterms:modified>
</cp:coreProperties>
</file>